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0" r:id="rId5"/>
    <p:sldId id="288" r:id="rId6"/>
    <p:sldId id="261" r:id="rId7"/>
    <p:sldId id="262" r:id="rId8"/>
    <p:sldId id="263" r:id="rId9"/>
    <p:sldId id="264" r:id="rId10"/>
    <p:sldId id="265" r:id="rId11"/>
    <p:sldId id="266" r:id="rId12"/>
    <p:sldId id="279" r:id="rId13"/>
    <p:sldId id="267" r:id="rId14"/>
    <p:sldId id="284" r:id="rId15"/>
    <p:sldId id="285" r:id="rId16"/>
    <p:sldId id="269" r:id="rId17"/>
    <p:sldId id="287" r:id="rId18"/>
    <p:sldId id="286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0" r:id="rId29"/>
    <p:sldId id="281" r:id="rId30"/>
    <p:sldId id="283" r:id="rId31"/>
    <p:sldId id="289" r:id="rId32"/>
    <p:sldId id="290" r:id="rId33"/>
    <p:sldId id="291" r:id="rId34"/>
    <p:sldId id="292" r:id="rId35"/>
  </p:sldIdLst>
  <p:sldSz cx="9144000" cy="6858000" type="screen4x3"/>
  <p:notesSz cx="6858000" cy="9144000"/>
  <p:defaultTextStyle>
    <a:defPPr>
      <a:defRPr lang="fr-FR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SorterView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84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BFBD7B1-2348-4E59-92EB-B0BCE883F899}" type="datetimeFigureOut">
              <a:rPr lang="en-US"/>
              <a:pPr>
                <a:defRPr/>
              </a:pPr>
              <a:t>6/27/13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noProof="0" smtClean="0"/>
              <a:t>Click to edit Master text styles</a:t>
            </a:r>
          </a:p>
          <a:p>
            <a:pPr lvl="1"/>
            <a:r>
              <a:rPr lang="en-CA" noProof="0" smtClean="0"/>
              <a:t>Second level</a:t>
            </a:r>
          </a:p>
          <a:p>
            <a:pPr lvl="2"/>
            <a:r>
              <a:rPr lang="en-CA" noProof="0" smtClean="0"/>
              <a:t>Third level</a:t>
            </a:r>
          </a:p>
          <a:p>
            <a:pPr lvl="3"/>
            <a:r>
              <a:rPr lang="en-CA" noProof="0" smtClean="0"/>
              <a:t>Fourth level</a:t>
            </a:r>
          </a:p>
          <a:p>
            <a:pPr lvl="4"/>
            <a:r>
              <a:rPr lang="en-CA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369AC96-6140-4161-B21C-B645EE439D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en-US" smtClean="0"/>
              <a:t>We illustrate PICS model using observed data in an example region from real data</a:t>
            </a:r>
          </a:p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en-US" smtClean="0"/>
              <a:t>Allgned reads</a:t>
            </a:r>
          </a:p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en-US" smtClean="0"/>
              <a:t>We denote Binding location as mu</a:t>
            </a:r>
          </a:p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en-US" smtClean="0"/>
              <a:t>We denote DNA fragment length as delta</a:t>
            </a:r>
          </a:p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en-US" smtClean="0"/>
              <a:t>Model forward/reverse  reads density by t distribution</a:t>
            </a:r>
          </a:p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en-US" smtClean="0"/>
              <a:t>Unmappable regions</a:t>
            </a:r>
          </a:p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en-US" smtClean="0"/>
              <a:t>Kernel density give two Reverse (green) peaks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We extend the model to multiple binding sites by using mixture models for forward/reverse peaks</a:t>
            </a:r>
          </a:p>
          <a:p>
            <a:pPr>
              <a:spcBef>
                <a:spcPct val="0"/>
              </a:spcBef>
            </a:pPr>
            <a:r>
              <a:rPr lang="en-US" smtClean="0"/>
              <a:t>The number of mixture components is selected using BIC</a:t>
            </a:r>
          </a:p>
          <a:p>
            <a:pPr>
              <a:spcBef>
                <a:spcPct val="0"/>
              </a:spcBef>
            </a:pPr>
            <a:r>
              <a:rPr lang="en-US" smtClean="0"/>
              <a:t>Delta enable us to pair F peaks with R peaks within reasonable distance on their right</a:t>
            </a:r>
          </a:p>
          <a:p>
            <a:pPr>
              <a:spcBef>
                <a:spcPct val="0"/>
              </a:spcBef>
            </a:pPr>
            <a:r>
              <a:rPr lang="en-US" smtClean="0"/>
              <a:t>Shared mixture weights allow us pair peaks with similar amount of reads, since DNA fragments have same prob to contribute F/R reads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Let’s discuss why there are missing reads and how to deal with that.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The structure of nucleosome is shown as in the picture.</a:t>
            </a:r>
          </a:p>
          <a:p>
            <a:pPr>
              <a:spcBef>
                <a:spcPct val="0"/>
              </a:spcBef>
            </a:pPr>
            <a:r>
              <a:rPr lang="en-US" smtClean="0"/>
              <a:t>Its core is made from 8 proteins, 146 bp of DNA wrap around the core</a:t>
            </a:r>
          </a:p>
          <a:p>
            <a:pPr>
              <a:spcBef>
                <a:spcPct val="0"/>
              </a:spcBef>
            </a:pPr>
            <a:r>
              <a:rPr lang="en-US" smtClean="0"/>
              <a:t>Cores are linked by 10-80 bp linker DNA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nucleosomes positions are important for DNA transcription and replication, and nucleosome interact with gene regulatory preteins, so inference of their locations is important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Not only clean MNase data, but also more challenging sonication data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E59C5-E6B8-4D6E-8CF6-0F32F780A890}" type="datetimeFigureOut">
              <a:rPr lang="fr-FR"/>
              <a:pPr>
                <a:defRPr/>
              </a:pPr>
              <a:t>6/27/13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1CAA5-AB00-4E46-B858-8931E79D51A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8ED926-19FD-4373-900A-2B73D75851F9}" type="datetimeFigureOut">
              <a:rPr lang="fr-FR"/>
              <a:pPr>
                <a:defRPr/>
              </a:pPr>
              <a:t>6/27/13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56D45-22AF-4087-A8C9-DC93B409B90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824B1-855D-4DE1-BF78-038499F969EC}" type="datetimeFigureOut">
              <a:rPr lang="fr-FR"/>
              <a:pPr>
                <a:defRPr/>
              </a:pPr>
              <a:t>6/27/13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0FFD8-DE3C-4771-A5D5-E2EF5820B5D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93120-5974-4D0B-9956-C567F735B7DA}" type="datetimeFigureOut">
              <a:rPr lang="fr-FR"/>
              <a:pPr>
                <a:defRPr/>
              </a:pPr>
              <a:t>6/27/13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026E2B-0741-40FF-BCE3-48050F6FE66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EECB58-AA34-4737-97A1-E19BF1541827}" type="datetimeFigureOut">
              <a:rPr lang="fr-FR"/>
              <a:pPr>
                <a:defRPr/>
              </a:pPr>
              <a:t>6/27/13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304ED0-3380-4923-9077-1DD6AD1BD21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8D27A2-9636-485B-8791-4ED7A5A03C08}" type="datetimeFigureOut">
              <a:rPr lang="fr-FR"/>
              <a:pPr>
                <a:defRPr/>
              </a:pPr>
              <a:t>6/27/13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C0D18E-09BC-4542-A5C8-8FC66789B39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1598D2-B617-4654-9928-BC358C0099F4}" type="datetimeFigureOut">
              <a:rPr lang="fr-FR"/>
              <a:pPr>
                <a:defRPr/>
              </a:pPr>
              <a:t>6/27/13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48FF93-37DC-49FA-BA6A-486CDF70757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541DC9-CB93-4431-8157-1FF13D79E386}" type="datetimeFigureOut">
              <a:rPr lang="fr-FR"/>
              <a:pPr>
                <a:defRPr/>
              </a:pPr>
              <a:t>6/27/13</a:t>
            </a:fld>
            <a:endParaRPr 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909EB-C62C-44FC-AAD8-33855B420C3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A8543-8684-4314-85A3-26A25F0D592A}" type="datetimeFigureOut">
              <a:rPr lang="fr-FR"/>
              <a:pPr>
                <a:defRPr/>
              </a:pPr>
              <a:t>6/27/13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6DAEF-7A80-45C0-B667-81737DFC859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ADC1B-042F-48A3-BC06-C6588CA1CF54}" type="datetimeFigureOut">
              <a:rPr lang="fr-FR"/>
              <a:pPr>
                <a:defRPr/>
              </a:pPr>
              <a:t>6/27/13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9E57B4-584F-471F-9911-7EF881FEF4E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ABD99-4AE9-4F75-90F1-FB5E92C1FCAE}" type="datetimeFigureOut">
              <a:rPr lang="fr-FR"/>
              <a:pPr>
                <a:defRPr/>
              </a:pPr>
              <a:t>6/27/13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ECF098-4275-4A99-B906-59202B325AD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Click to edit Master title style</a:t>
            </a:r>
            <a:endParaRPr lang="fr-FR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49DF2C4-3A31-47C3-88AC-828195B5FCA2}" type="datetimeFigureOut">
              <a:rPr lang="fr-FR"/>
              <a:pPr>
                <a:defRPr/>
              </a:pPr>
              <a:t>6/27/13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CED9F32-161A-4CD8-944B-6FF12F0E44D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72" charset="-128"/>
          <a:cs typeface="ＭＳ Ｐゴシック" pitchFamily="-72" charset="-128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32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28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24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-72" charset="0"/>
        <a:buChar char="»"/>
        <a:defRPr sz="2000" kern="120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re 1"/>
          <p:cNvSpPr>
            <a:spLocks noGrp="1"/>
          </p:cNvSpPr>
          <p:nvPr>
            <p:ph type="ctrTitle"/>
          </p:nvPr>
        </p:nvSpPr>
        <p:spPr>
          <a:xfrm>
            <a:off x="685800" y="1420813"/>
            <a:ext cx="7772400" cy="2828925"/>
          </a:xfrm>
        </p:spPr>
        <p:txBody>
          <a:bodyPr/>
          <a:lstStyle/>
          <a:p>
            <a:r>
              <a:rPr lang="fr-FR" smtClean="0"/>
              <a:t>High-throughput chromatin</a:t>
            </a:r>
            <a:br>
              <a:rPr lang="fr-FR" smtClean="0"/>
            </a:br>
            <a:r>
              <a:rPr lang="fr-FR" smtClean="0"/>
              <a:t/>
            </a:r>
            <a:br>
              <a:rPr lang="fr-FR" smtClean="0"/>
            </a:br>
            <a:r>
              <a:rPr lang="fr-FR" smtClean="0"/>
              <a:t>immunoprecipitation assays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4683125"/>
            <a:ext cx="6400800" cy="159385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fr-FR" sz="2500" smtClean="0">
                <a:solidFill>
                  <a:srgbClr val="898989"/>
                </a:solidFill>
              </a:rPr>
              <a:t>BioConductor 2013</a:t>
            </a:r>
          </a:p>
          <a:p>
            <a:pPr>
              <a:lnSpc>
                <a:spcPct val="80000"/>
              </a:lnSpc>
            </a:pPr>
            <a:r>
              <a:rPr lang="fr-FR" sz="2500" smtClean="0">
                <a:solidFill>
                  <a:srgbClr val="898989"/>
                </a:solidFill>
              </a:rPr>
              <a:t>Xuekui Zhang, Arnaud Droit and Sangsoon Woo</a:t>
            </a:r>
          </a:p>
          <a:p>
            <a:pPr>
              <a:lnSpc>
                <a:spcPct val="80000"/>
              </a:lnSpc>
            </a:pPr>
            <a:r>
              <a:rPr lang="fr-FR" sz="2500" smtClean="0">
                <a:solidFill>
                  <a:srgbClr val="898989"/>
                </a:solidFill>
              </a:rPr>
              <a:t>Fred Hutchinson Cancer Reserach Center,</a:t>
            </a:r>
          </a:p>
          <a:p>
            <a:pPr>
              <a:lnSpc>
                <a:spcPct val="80000"/>
              </a:lnSpc>
            </a:pPr>
            <a:r>
              <a:rPr lang="fr-FR" sz="2500" smtClean="0">
                <a:solidFill>
                  <a:srgbClr val="898989"/>
                </a:solidFill>
              </a:rPr>
              <a:t>Seattle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70025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fr-FR" sz="30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MACS → Yong Zhang et al</a:t>
            </a:r>
          </a:p>
          <a:p>
            <a:pPr>
              <a:lnSpc>
                <a:spcPct val="80000"/>
              </a:lnSpc>
            </a:pPr>
            <a:endParaRPr lang="fr-FR" sz="30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>
              <a:lnSpc>
                <a:spcPct val="80000"/>
              </a:lnSpc>
            </a:pPr>
            <a:r>
              <a:rPr lang="fr-FR" sz="30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cisGenome → Hongkai Ji  et al</a:t>
            </a:r>
          </a:p>
          <a:p>
            <a:pPr>
              <a:lnSpc>
                <a:spcPct val="80000"/>
              </a:lnSpc>
            </a:pPr>
            <a:endParaRPr lang="fr-FR" sz="30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>
              <a:lnSpc>
                <a:spcPct val="80000"/>
              </a:lnSpc>
            </a:pPr>
            <a:r>
              <a:rPr lang="fr-FR" sz="30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USEQ → David Nix et al</a:t>
            </a:r>
          </a:p>
          <a:p>
            <a:pPr>
              <a:lnSpc>
                <a:spcPct val="80000"/>
              </a:lnSpc>
              <a:buFont typeface="Arial" pitchFamily="-72" charset="0"/>
              <a:buNone/>
            </a:pPr>
            <a:endParaRPr lang="fr-FR" sz="30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>
              <a:lnSpc>
                <a:spcPct val="80000"/>
              </a:lnSpc>
            </a:pPr>
            <a:r>
              <a:rPr lang="fr-FR" sz="30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PICS</a:t>
            </a:r>
          </a:p>
          <a:p>
            <a:pPr>
              <a:lnSpc>
                <a:spcPct val="80000"/>
              </a:lnSpc>
            </a:pPr>
            <a:endParaRPr lang="fr-FR" sz="30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>
              <a:lnSpc>
                <a:spcPct val="80000"/>
              </a:lnSpc>
            </a:pPr>
            <a:r>
              <a:rPr lang="fr-FR" sz="30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…</a:t>
            </a: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Peak</a:t>
            </a:r>
            <a:r>
              <a:rPr lang="fr-FR" b="1" dirty="0" smtClean="0">
                <a:ea typeface="+mj-ea"/>
                <a:cs typeface="+mj-cs"/>
              </a:rPr>
              <a:t> </a:t>
            </a:r>
            <a:r>
              <a:rPr lang="fr-FR" b="1" dirty="0" err="1" smtClean="0">
                <a:ea typeface="+mj-ea"/>
                <a:cs typeface="+mj-cs"/>
              </a:rPr>
              <a:t>callers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60463"/>
            <a:ext cx="8229600" cy="4986337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Probabilistic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model: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Model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binding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events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Use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prior</a:t>
            </a:r>
            <a:r>
              <a:rPr lang="fr-FR" dirty="0">
                <a:latin typeface="Times New Roman"/>
                <a:ea typeface="+mn-ea"/>
                <a:cs typeface="Times New Roman"/>
              </a:rPr>
              <a:t> information (Fragment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length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distribution)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Bidirectional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Measures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uncertainty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Estimation of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missing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/>
            </a:r>
            <a:br>
              <a:rPr lang="fr-FR" dirty="0">
                <a:latin typeface="Times New Roman"/>
                <a:ea typeface="+mn-ea"/>
                <a:cs typeface="Times New Roman"/>
              </a:rPr>
            </a:b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Resolve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adjacent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binding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sites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using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mixture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models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Implemented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in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BioConductor</a:t>
            </a:r>
            <a:endParaRPr lang="fr-FR" dirty="0">
              <a:latin typeface="Times New Roman"/>
              <a:ea typeface="+mn-ea"/>
              <a:cs typeface="Times New Roman"/>
            </a:endParaRP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607425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smtClean="0">
                <a:ea typeface="+mj-ea"/>
                <a:cs typeface="+mj-cs"/>
              </a:rPr>
              <a:t>Our </a:t>
            </a:r>
            <a:r>
              <a:rPr lang="fr-FR" b="1" dirty="0" err="1" smtClean="0">
                <a:ea typeface="+mj-ea"/>
                <a:cs typeface="+mj-cs"/>
              </a:rPr>
              <a:t>approach</a:t>
            </a:r>
            <a:r>
              <a:rPr lang="fr-FR" b="1" dirty="0" smtClean="0">
                <a:ea typeface="+mj-ea"/>
                <a:cs typeface="+mj-cs"/>
              </a:rPr>
              <a:t>: PICS</a:t>
            </a:r>
            <a:r>
              <a:rPr lang="fr-FR" sz="2200" dirty="0" smtClean="0">
                <a:latin typeface="Times New Roman"/>
                <a:ea typeface="+mj-ea"/>
                <a:cs typeface="Times New Roman"/>
              </a:rPr>
              <a:t> (</a:t>
            </a:r>
            <a:r>
              <a:rPr lang="fr-FR" sz="2200" dirty="0" err="1" smtClean="0">
                <a:latin typeface="Times New Roman"/>
                <a:ea typeface="+mj-ea"/>
                <a:cs typeface="Times New Roman"/>
              </a:rPr>
              <a:t>Probabilistic</a:t>
            </a:r>
            <a:r>
              <a:rPr lang="fr-FR" sz="2200" dirty="0" smtClean="0">
                <a:latin typeface="Times New Roman"/>
                <a:ea typeface="+mj-ea"/>
                <a:cs typeface="Times New Roman"/>
              </a:rPr>
              <a:t> </a:t>
            </a:r>
            <a:r>
              <a:rPr lang="fr-FR" sz="2200" dirty="0" err="1">
                <a:latin typeface="Times New Roman"/>
                <a:ea typeface="+mj-ea"/>
                <a:cs typeface="Times New Roman"/>
              </a:rPr>
              <a:t>Inference</a:t>
            </a:r>
            <a:r>
              <a:rPr lang="fr-FR" sz="2200" dirty="0">
                <a:latin typeface="Times New Roman"/>
                <a:ea typeface="+mj-ea"/>
                <a:cs typeface="Times New Roman"/>
              </a:rPr>
              <a:t> of ChIP-Seq </a:t>
            </a:r>
            <a:r>
              <a:rPr lang="fr-FR" sz="2200" dirty="0" smtClean="0">
                <a:latin typeface="Times New Roman"/>
                <a:ea typeface="+mj-ea"/>
                <a:cs typeface="Times New Roman"/>
              </a:rPr>
              <a:t>data) </a:t>
            </a:r>
            <a:endParaRPr lang="fr-FR" sz="2200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65238"/>
            <a:ext cx="8229600" cy="4864100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 err="1">
                <a:latin typeface="Times New Roman"/>
                <a:ea typeface="+mn-ea"/>
                <a:cs typeface="Times New Roman"/>
              </a:rPr>
              <a:t>Perform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the segmentation and PICS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fitting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>
                <a:latin typeface="Times New Roman"/>
                <a:ea typeface="+mn-ea"/>
                <a:cs typeface="Times New Roman"/>
              </a:rPr>
              <a:t>Efficient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implementation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in C 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and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>
                <a:latin typeface="Times New Roman"/>
                <a:ea typeface="+mn-ea"/>
                <a:cs typeface="Times New Roman"/>
              </a:rPr>
              <a:t>Can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be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run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in </a:t>
            </a:r>
            <a:r>
              <a:rPr lang="fr-FR" sz="2800" dirty="0" err="1" smtClean="0">
                <a:latin typeface="Times New Roman"/>
                <a:ea typeface="+mn-ea"/>
                <a:cs typeface="Times New Roman"/>
              </a:rPr>
              <a:t>parallel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 smtClean="0">
                <a:latin typeface="Times New Roman"/>
                <a:ea typeface="+mn-ea"/>
                <a:cs typeface="Times New Roman"/>
              </a:rPr>
              <a:t>using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 multiple </a:t>
            </a:r>
            <a:r>
              <a:rPr lang="fr-FR" sz="2800" dirty="0" err="1" smtClean="0">
                <a:latin typeface="Times New Roman"/>
                <a:ea typeface="+mn-ea"/>
                <a:cs typeface="Times New Roman"/>
              </a:rPr>
              <a:t>CPUs</a:t>
            </a: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 err="1">
                <a:latin typeface="Times New Roman"/>
                <a:ea typeface="+mn-ea"/>
                <a:cs typeface="Times New Roman"/>
              </a:rPr>
              <a:t>Estimate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the FDR and plot the FDR vs. score </a:t>
            </a: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>
                <a:latin typeface="Times New Roman"/>
                <a:ea typeface="+mn-ea"/>
                <a:cs typeface="Times New Roman"/>
              </a:rPr>
              <a:t>Export to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bed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/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wig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>
                <a:latin typeface="Times New Roman"/>
                <a:ea typeface="+mn-ea"/>
                <a:cs typeface="Times New Roman"/>
              </a:rPr>
              <a:t>Can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be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fine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tuned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based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on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your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fragment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length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distribution 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sz="2800" dirty="0">
              <a:latin typeface="Times New Roman"/>
              <a:ea typeface="+mn-ea"/>
              <a:cs typeface="Times New Roman"/>
            </a:endParaRPr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smtClean="0">
                <a:ea typeface="+mj-ea"/>
                <a:cs typeface="+mj-cs"/>
              </a:rPr>
              <a:t>PICS R package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60463"/>
            <a:ext cx="8229600" cy="4525962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Divide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the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genomic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into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regions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with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“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enough</a:t>
            </a:r>
            <a:r>
              <a:rPr lang="fr-FR" dirty="0">
                <a:latin typeface="Times New Roman"/>
                <a:ea typeface="+mn-ea"/>
                <a:cs typeface="Times New Roman"/>
              </a:rPr>
              <a:t>” F/R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Scan the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genome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every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10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pbs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with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a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sliding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window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of size 150 bps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Minimum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number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of F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on the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left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and R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on the right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Merge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overlapping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regions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N disjoint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regions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Model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each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region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separately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Preprocessing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Line 1"/>
          <p:cNvSpPr>
            <a:spLocks noChangeShapeType="1"/>
          </p:cNvSpPr>
          <p:nvPr/>
        </p:nvSpPr>
        <p:spPr bwMode="auto">
          <a:xfrm rot="10800000" flipH="1">
            <a:off x="473075" y="536575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0" name="Rectangle 2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Modeling bi-directional reads</a:t>
            </a:r>
          </a:p>
        </p:txBody>
      </p:sp>
      <p:sp>
        <p:nvSpPr>
          <p:cNvPr id="27651" name="Text Box 6"/>
          <p:cNvSpPr txBox="1">
            <a:spLocks noChangeArrowheads="1"/>
          </p:cNvSpPr>
          <p:nvPr/>
        </p:nvSpPr>
        <p:spPr bwMode="auto">
          <a:xfrm>
            <a:off x="8393113" y="65182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pPr algn="ctr"/>
            <a:fld id="{2E322294-E7B9-44AA-A877-9D9E3A154082}" type="slidenum">
              <a:rPr lang="en-US" sz="1300">
                <a:latin typeface="Calibri" pitchFamily="-72" charset="0"/>
              </a:rPr>
              <a:pPr algn="ctr"/>
              <a:t>14</a:t>
            </a:fld>
            <a:endParaRPr lang="en-US" sz="1300">
              <a:latin typeface="Calibri" pitchFamily="-72" charset="0"/>
            </a:endParaRPr>
          </a:p>
        </p:txBody>
      </p:sp>
      <p:sp>
        <p:nvSpPr>
          <p:cNvPr id="27652" name="Oval 7"/>
          <p:cNvSpPr>
            <a:spLocks/>
          </p:cNvSpPr>
          <p:nvPr/>
        </p:nvSpPr>
        <p:spPr bwMode="auto">
          <a:xfrm>
            <a:off x="7813675" y="5367338"/>
            <a:ext cx="892175" cy="89217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pitchFamily="-72" charset="0"/>
            </a:endParaRPr>
          </a:p>
        </p:txBody>
      </p:sp>
      <p:pic>
        <p:nvPicPr>
          <p:cNvPr id="27653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7725" y="704850"/>
            <a:ext cx="7450138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0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3175" y="561975"/>
            <a:ext cx="40925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31" name="Line 11"/>
          <p:cNvSpPr>
            <a:spLocks noChangeShapeType="1"/>
          </p:cNvSpPr>
          <p:nvPr/>
        </p:nvSpPr>
        <p:spPr bwMode="auto">
          <a:xfrm rot="10800000">
            <a:off x="2370138" y="1125538"/>
            <a:ext cx="2189162" cy="2154237"/>
          </a:xfrm>
          <a:prstGeom prst="line">
            <a:avLst/>
          </a:prstGeom>
          <a:noFill/>
          <a:ln w="57150">
            <a:solidFill>
              <a:srgbClr val="800000"/>
            </a:solidFill>
            <a:miter lim="800000"/>
            <a:headEnd type="stealth" w="med" len="med"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33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35575" y="490538"/>
            <a:ext cx="3587750" cy="75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34" name="Line 14"/>
          <p:cNvSpPr>
            <a:spLocks noChangeShapeType="1"/>
          </p:cNvSpPr>
          <p:nvPr/>
        </p:nvSpPr>
        <p:spPr bwMode="auto">
          <a:xfrm rot="10800000" flipH="1">
            <a:off x="6381750" y="1082675"/>
            <a:ext cx="904875" cy="2262188"/>
          </a:xfrm>
          <a:prstGeom prst="line">
            <a:avLst/>
          </a:prstGeom>
          <a:noFill/>
          <a:ln w="57150">
            <a:solidFill>
              <a:srgbClr val="800000"/>
            </a:solidFill>
            <a:miter lim="800000"/>
            <a:headEnd type="stealth" w="med" len="med"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735" name="Group 15"/>
          <p:cNvGrpSpPr>
            <a:grpSpLocks/>
          </p:cNvGrpSpPr>
          <p:nvPr/>
        </p:nvGrpSpPr>
        <p:grpSpPr bwMode="auto">
          <a:xfrm>
            <a:off x="2963863" y="6010275"/>
            <a:ext cx="3187700" cy="320675"/>
            <a:chOff x="0" y="120"/>
            <a:chExt cx="2855" cy="288"/>
          </a:xfrm>
        </p:grpSpPr>
        <p:pic>
          <p:nvPicPr>
            <p:cNvPr id="27684" name="Picture 1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76"/>
              <a:ext cx="204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85" name="Rectangle 17"/>
            <p:cNvSpPr>
              <a:spLocks/>
            </p:cNvSpPr>
            <p:nvPr/>
          </p:nvSpPr>
          <p:spPr bwMode="auto">
            <a:xfrm>
              <a:off x="830" y="120"/>
              <a:ext cx="2025" cy="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Calibri" pitchFamily="-72" charset="0"/>
                </a:rPr>
                <a:t>: TF binding site position</a:t>
              </a:r>
            </a:p>
          </p:txBody>
        </p:sp>
      </p:grpSp>
      <p:grpSp>
        <p:nvGrpSpPr>
          <p:cNvPr id="30738" name="Group 18"/>
          <p:cNvGrpSpPr>
            <a:grpSpLocks/>
          </p:cNvGrpSpPr>
          <p:nvPr/>
        </p:nvGrpSpPr>
        <p:grpSpPr bwMode="auto">
          <a:xfrm>
            <a:off x="2963863" y="6346825"/>
            <a:ext cx="3336925" cy="323850"/>
            <a:chOff x="0" y="70"/>
            <a:chExt cx="2989" cy="290"/>
          </a:xfrm>
        </p:grpSpPr>
        <p:pic>
          <p:nvPicPr>
            <p:cNvPr id="27682" name="Picture 1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70"/>
              <a:ext cx="176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83" name="Rectangle 20"/>
            <p:cNvSpPr>
              <a:spLocks/>
            </p:cNvSpPr>
            <p:nvPr/>
          </p:nvSpPr>
          <p:spPr bwMode="auto">
            <a:xfrm>
              <a:off x="836" y="104"/>
              <a:ext cx="2153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Calibri" pitchFamily="-72" charset="0"/>
                </a:rPr>
                <a:t>: average fragment length</a:t>
              </a:r>
            </a:p>
          </p:txBody>
        </p:sp>
      </p:grpSp>
      <p:sp>
        <p:nvSpPr>
          <p:cNvPr id="27660" name="Rectangle 1"/>
          <p:cNvSpPr>
            <a:spLocks noChangeArrowheads="1"/>
          </p:cNvSpPr>
          <p:nvPr/>
        </p:nvSpPr>
        <p:spPr bwMode="auto">
          <a:xfrm>
            <a:off x="1946275" y="3106738"/>
            <a:ext cx="1768475" cy="1285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5717" tIns="35717" rIns="35717" bIns="35717" anchor="ctr">
            <a:prstTxWarp prst="textNoShape">
              <a:avLst/>
            </a:prstTxWarp>
          </a:bodyPr>
          <a:lstStyle/>
          <a:p>
            <a:pPr marL="885825" indent="-349250" defTabSz="641350">
              <a:spcBef>
                <a:spcPts val="1688"/>
              </a:spcBef>
              <a:buSzPct val="171000"/>
              <a:buFontTx/>
              <a:buChar char="-"/>
            </a:pPr>
            <a:endParaRPr lang="en-US" sz="3000">
              <a:latin typeface="Gill Sans" pitchFamily="-72" charset="0"/>
              <a:sym typeface="Gill Sans" pitchFamily="-72" charset="0"/>
            </a:endParaRPr>
          </a:p>
        </p:txBody>
      </p:sp>
      <p:sp>
        <p:nvSpPr>
          <p:cNvPr id="27661" name="Isosceles Triangle 2"/>
          <p:cNvSpPr>
            <a:spLocks noChangeArrowheads="1"/>
          </p:cNvSpPr>
          <p:nvPr/>
        </p:nvSpPr>
        <p:spPr bwMode="auto">
          <a:xfrm>
            <a:off x="2428875" y="4071938"/>
            <a:ext cx="322263" cy="4826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5717" tIns="35717" rIns="35717" bIns="35717" anchor="ctr">
            <a:prstTxWarp prst="textNoShape">
              <a:avLst/>
            </a:prstTxWarp>
          </a:bodyPr>
          <a:lstStyle/>
          <a:p>
            <a:pPr marL="885825" indent="-349250" defTabSz="641350">
              <a:spcBef>
                <a:spcPts val="1688"/>
              </a:spcBef>
              <a:buSzPct val="171000"/>
              <a:buFontTx/>
              <a:buChar char="-"/>
            </a:pPr>
            <a:endParaRPr lang="en-US" sz="3000">
              <a:latin typeface="Gill Sans" pitchFamily="-72" charset="0"/>
              <a:sym typeface="Gill Sans" pitchFamily="-72" charset="0"/>
            </a:endParaRPr>
          </a:p>
        </p:txBody>
      </p:sp>
      <p:sp>
        <p:nvSpPr>
          <p:cNvPr id="27662" name="Right Arrow 3"/>
          <p:cNvSpPr>
            <a:spLocks noChangeArrowheads="1"/>
          </p:cNvSpPr>
          <p:nvPr/>
        </p:nvSpPr>
        <p:spPr bwMode="auto">
          <a:xfrm>
            <a:off x="5751513" y="4660900"/>
            <a:ext cx="1552575" cy="376238"/>
          </a:xfrm>
          <a:prstGeom prst="rightArrow">
            <a:avLst>
              <a:gd name="adj1" fmla="val 50000"/>
              <a:gd name="adj2" fmla="val 49805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lIns="35717" tIns="35717" rIns="35717" bIns="35717" anchor="ctr">
            <a:prstTxWarp prst="textNoShape">
              <a:avLst/>
            </a:prstTxWarp>
          </a:bodyPr>
          <a:lstStyle/>
          <a:p>
            <a:pPr marL="885825" indent="-349250" defTabSz="641350">
              <a:spcBef>
                <a:spcPts val="1688"/>
              </a:spcBef>
              <a:buSzPct val="171000"/>
              <a:buFontTx/>
              <a:buChar char="-"/>
            </a:pPr>
            <a:endParaRPr lang="en-US" sz="3000">
              <a:latin typeface="Gill Sans" pitchFamily="-72" charset="0"/>
              <a:sym typeface="Gill Sans" pitchFamily="-72" charset="0"/>
            </a:endParaRPr>
          </a:p>
        </p:txBody>
      </p:sp>
      <p:cxnSp>
        <p:nvCxnSpPr>
          <p:cNvPr id="27663" name="Straight Arrow Connector 5"/>
          <p:cNvCxnSpPr>
            <a:cxnSpLocks noChangeShapeType="1"/>
          </p:cNvCxnSpPr>
          <p:nvPr/>
        </p:nvCxnSpPr>
        <p:spPr bwMode="auto">
          <a:xfrm flipH="1" flipV="1">
            <a:off x="5751513" y="4660900"/>
            <a:ext cx="1660525" cy="588963"/>
          </a:xfrm>
          <a:prstGeom prst="straightConnector1">
            <a:avLst/>
          </a:prstGeom>
          <a:noFill/>
          <a:ln w="9525">
            <a:noFill/>
            <a:round/>
            <a:headEnd/>
            <a:tailEnd type="arrow" w="med" len="med"/>
          </a:ln>
        </p:spPr>
      </p:cxn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flipV="1">
            <a:off x="5589588" y="3803650"/>
            <a:ext cx="1500187" cy="804863"/>
          </a:xfrm>
          <a:prstGeom prst="straightConnector1">
            <a:avLst/>
          </a:prstGeom>
          <a:noFill/>
          <a:ln w="57150">
            <a:solidFill>
              <a:srgbClr val="800000"/>
            </a:solidFill>
            <a:round/>
            <a:headEnd type="arrow" w="med" len="med"/>
            <a:tailEnd/>
          </a:ln>
        </p:spPr>
      </p:cxn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929438" y="3214688"/>
            <a:ext cx="2035175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>
                <a:latin typeface="Calibri" pitchFamily="-72" charset="0"/>
              </a:rPr>
              <a:t>Unmappable region</a:t>
            </a:r>
          </a:p>
        </p:txBody>
      </p:sp>
      <p:sp>
        <p:nvSpPr>
          <p:cNvPr id="30" name="Donut 29"/>
          <p:cNvSpPr/>
          <p:nvPr/>
        </p:nvSpPr>
        <p:spPr bwMode="auto">
          <a:xfrm>
            <a:off x="5643563" y="4500563"/>
            <a:ext cx="642937" cy="642937"/>
          </a:xfrm>
          <a:prstGeom prst="donu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35717" tIns="35717" rIns="35717" bIns="35717" anchor="ctr">
            <a:prstTxWarp prst="textNoShape">
              <a:avLst/>
            </a:prstTxWarp>
          </a:bodyPr>
          <a:lstStyle/>
          <a:p>
            <a:pPr marL="886240" indent="-350478" defTabSz="642915">
              <a:spcBef>
                <a:spcPts val="1687"/>
              </a:spcBef>
              <a:buSzPct val="171000"/>
              <a:buFontTx/>
              <a:buChar char="-"/>
              <a:defRPr/>
            </a:pPr>
            <a:endParaRPr lang="en-US" sz="3000"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cxnSp>
        <p:nvCxnSpPr>
          <p:cNvPr id="27667" name="Straight Connector 30"/>
          <p:cNvCxnSpPr>
            <a:cxnSpLocks noChangeShapeType="1"/>
          </p:cNvCxnSpPr>
          <p:nvPr/>
        </p:nvCxnSpPr>
        <p:spPr bwMode="auto">
          <a:xfrm>
            <a:off x="3094038" y="5226050"/>
            <a:ext cx="577850" cy="579438"/>
          </a:xfrm>
          <a:prstGeom prst="line">
            <a:avLst/>
          </a:prstGeom>
          <a:noFill/>
          <a:ln w="9525">
            <a:noFill/>
            <a:round/>
            <a:headEnd/>
            <a:tailEnd type="triangle" w="lg" len="med"/>
          </a:ln>
        </p:spPr>
      </p:cxn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4840288" y="4500563"/>
            <a:ext cx="1381125" cy="1606550"/>
            <a:chOff x="6883400" y="6400800"/>
            <a:chExt cx="1965960" cy="2286000"/>
          </a:xfrm>
        </p:grpSpPr>
        <p:sp>
          <p:nvSpPr>
            <p:cNvPr id="29" name="Donut 28"/>
            <p:cNvSpPr/>
            <p:nvPr/>
          </p:nvSpPr>
          <p:spPr bwMode="auto">
            <a:xfrm>
              <a:off x="8026820" y="6400800"/>
              <a:ext cx="822540" cy="822237"/>
            </a:xfrm>
            <a:prstGeom prst="donut">
              <a:avLst>
                <a:gd name="adj" fmla="val 8450"/>
              </a:avLst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</p:sp>
        <p:cxnSp>
          <p:nvCxnSpPr>
            <p:cNvPr id="27681" name="Straight Arrow Connector 32"/>
            <p:cNvCxnSpPr>
              <a:cxnSpLocks noChangeShapeType="1"/>
              <a:endCxn id="29" idx="3"/>
            </p:cNvCxnSpPr>
            <p:nvPr/>
          </p:nvCxnSpPr>
          <p:spPr bwMode="auto">
            <a:xfrm flipV="1">
              <a:off x="6883400" y="7103240"/>
              <a:ext cx="1263520" cy="1583560"/>
            </a:xfrm>
            <a:prstGeom prst="straightConnector1">
              <a:avLst/>
            </a:prstGeom>
            <a:noFill/>
            <a:ln w="57150">
              <a:solidFill>
                <a:srgbClr val="80000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52450" y="4875213"/>
            <a:ext cx="4608513" cy="322262"/>
            <a:chOff x="785678" y="6934200"/>
            <a:chExt cx="6554922" cy="457200"/>
          </a:xfrm>
        </p:grpSpPr>
        <p:sp>
          <p:nvSpPr>
            <p:cNvPr id="27677" name="Rectangle 17"/>
            <p:cNvSpPr>
              <a:spLocks/>
            </p:cNvSpPr>
            <p:nvPr/>
          </p:nvSpPr>
          <p:spPr bwMode="auto">
            <a:xfrm>
              <a:off x="785678" y="6986001"/>
              <a:ext cx="1860577" cy="389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Calibri" pitchFamily="-72" charset="0"/>
                </a:rPr>
                <a:t>Aligned Reads</a:t>
              </a:r>
            </a:p>
          </p:txBody>
        </p:sp>
        <p:sp>
          <p:nvSpPr>
            <p:cNvPr id="27678" name="Line 14"/>
            <p:cNvSpPr>
              <a:spLocks noChangeShapeType="1"/>
            </p:cNvSpPr>
            <p:nvPr/>
          </p:nvSpPr>
          <p:spPr bwMode="auto">
            <a:xfrm rot="10800000" flipV="1">
              <a:off x="3302000" y="6934200"/>
              <a:ext cx="2895600" cy="381000"/>
            </a:xfrm>
            <a:prstGeom prst="line">
              <a:avLst/>
            </a:prstGeom>
            <a:noFill/>
            <a:ln w="57150">
              <a:solidFill>
                <a:srgbClr val="800000"/>
              </a:solidFill>
              <a:miter lim="800000"/>
              <a:headEnd type="stealth" w="med" len="med"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79" name="Line 14"/>
            <p:cNvSpPr>
              <a:spLocks noChangeShapeType="1"/>
            </p:cNvSpPr>
            <p:nvPr/>
          </p:nvSpPr>
          <p:spPr bwMode="auto">
            <a:xfrm rot="10800000">
              <a:off x="3302000" y="7315200"/>
              <a:ext cx="4038600" cy="76200"/>
            </a:xfrm>
            <a:prstGeom prst="line">
              <a:avLst/>
            </a:prstGeom>
            <a:noFill/>
            <a:ln w="57150">
              <a:solidFill>
                <a:srgbClr val="800000"/>
              </a:solidFill>
              <a:miter lim="800000"/>
              <a:headEnd type="stealth" w="med" len="med"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054600" y="1874838"/>
            <a:ext cx="631825" cy="4554537"/>
            <a:chOff x="7188200" y="2667000"/>
            <a:chExt cx="899160" cy="6477000"/>
          </a:xfrm>
        </p:grpSpPr>
        <p:grpSp>
          <p:nvGrpSpPr>
            <p:cNvPr id="27673" name="Group 43"/>
            <p:cNvGrpSpPr>
              <a:grpSpLocks/>
            </p:cNvGrpSpPr>
            <p:nvPr/>
          </p:nvGrpSpPr>
          <p:grpSpPr bwMode="auto">
            <a:xfrm flipH="1">
              <a:off x="7188200" y="2667000"/>
              <a:ext cx="228600" cy="6477000"/>
              <a:chOff x="7416800" y="2667000"/>
              <a:chExt cx="2438400" cy="6019800"/>
            </a:xfrm>
          </p:grpSpPr>
          <p:sp>
            <p:nvSpPr>
              <p:cNvPr id="40" name="Donut 39"/>
              <p:cNvSpPr/>
              <p:nvPr/>
            </p:nvSpPr>
            <p:spPr bwMode="auto">
              <a:xfrm>
                <a:off x="7421278" y="2667000"/>
                <a:ext cx="819337" cy="822503"/>
              </a:xfrm>
              <a:prstGeom prst="donut">
                <a:avLst>
                  <a:gd name="adj" fmla="val 8450"/>
                </a:avLst>
              </a:prstGeom>
              <a:solidFill>
                <a:srgbClr val="800000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</p:sp>
          <p:cxnSp>
            <p:nvCxnSpPr>
              <p:cNvPr id="27676" name="Straight Arrow Connector 40"/>
              <p:cNvCxnSpPr>
                <a:cxnSpLocks noChangeShapeType="1"/>
                <a:endCxn id="40" idx="5"/>
              </p:cNvCxnSpPr>
              <p:nvPr/>
            </p:nvCxnSpPr>
            <p:spPr bwMode="auto">
              <a:xfrm rot="16200000" flipV="1">
                <a:off x="6328540" y="5160140"/>
                <a:ext cx="5317360" cy="1735960"/>
              </a:xfrm>
              <a:prstGeom prst="straightConnector1">
                <a:avLst/>
              </a:prstGeom>
              <a:noFill/>
              <a:ln w="57150">
                <a:solidFill>
                  <a:srgbClr val="800000"/>
                </a:solidFill>
                <a:round/>
                <a:headEnd/>
                <a:tailEnd type="arrow" w="med" len="med"/>
              </a:ln>
            </p:spPr>
          </p:cxnSp>
        </p:grpSp>
        <p:sp>
          <p:nvSpPr>
            <p:cNvPr id="36" name="Donut 35"/>
            <p:cNvSpPr/>
            <p:nvPr/>
          </p:nvSpPr>
          <p:spPr bwMode="auto">
            <a:xfrm>
              <a:off x="7265013" y="2743758"/>
              <a:ext cx="822347" cy="821760"/>
            </a:xfrm>
            <a:prstGeom prst="donut">
              <a:avLst>
                <a:gd name="adj" fmla="val 8450"/>
              </a:avLst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</p:sp>
      </p:grp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6500813" y="2143125"/>
            <a:ext cx="235743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>
                <a:latin typeface="Calibri" pitchFamily="-72" charset="0"/>
              </a:rPr>
              <a:t>Kernel density</a:t>
            </a:r>
          </a:p>
        </p:txBody>
      </p:sp>
      <p:cxnSp>
        <p:nvCxnSpPr>
          <p:cNvPr id="42" name="Straight Arrow Connector 41"/>
          <p:cNvCxnSpPr>
            <a:cxnSpLocks noChangeShapeType="1"/>
          </p:cNvCxnSpPr>
          <p:nvPr/>
        </p:nvCxnSpPr>
        <p:spPr bwMode="auto">
          <a:xfrm flipV="1">
            <a:off x="6340475" y="2411413"/>
            <a:ext cx="214313" cy="214312"/>
          </a:xfrm>
          <a:prstGeom prst="straightConnector1">
            <a:avLst/>
          </a:prstGeom>
          <a:noFill/>
          <a:ln w="57150">
            <a:solidFill>
              <a:srgbClr val="800000"/>
            </a:solidFill>
            <a:round/>
            <a:headEnd type="arrow" w="med" len="med"/>
            <a:tailEnd/>
          </a:ln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1" grpId="0" animBg="1"/>
      <p:bldP spid="30731" grpId="1" animBg="1"/>
      <p:bldP spid="30731" grpId="2" animBg="1"/>
      <p:bldP spid="30734" grpId="0" animBg="1"/>
      <p:bldP spid="30734" grpId="1" animBg="1"/>
      <p:bldP spid="30734" grpId="2" animBg="1"/>
      <p:bldP spid="13" grpId="0"/>
      <p:bldP spid="13" grpId="1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9513" y="1308100"/>
            <a:ext cx="7196137" cy="483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Line 2"/>
          <p:cNvSpPr>
            <a:spLocks noChangeShapeType="1"/>
          </p:cNvSpPr>
          <p:nvPr/>
        </p:nvSpPr>
        <p:spPr bwMode="auto">
          <a:xfrm rot="10800000" flipH="1">
            <a:off x="473075" y="533400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699" name="Rectangle 3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Modeling bi-directional reads</a:t>
            </a:r>
          </a:p>
        </p:txBody>
      </p:sp>
      <p:sp>
        <p:nvSpPr>
          <p:cNvPr id="29700" name="Text Box 7"/>
          <p:cNvSpPr txBox="1">
            <a:spLocks noChangeArrowheads="1"/>
          </p:cNvSpPr>
          <p:nvPr/>
        </p:nvSpPr>
        <p:spPr bwMode="auto">
          <a:xfrm>
            <a:off x="8393113" y="65182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pPr algn="ctr"/>
            <a:fld id="{5A06D201-64C3-4118-B181-4156A38F4B66}" type="slidenum">
              <a:rPr lang="en-US" sz="1300">
                <a:latin typeface="Calibri" pitchFamily="-72" charset="0"/>
              </a:rPr>
              <a:pPr algn="ctr"/>
              <a:t>15</a:t>
            </a:fld>
            <a:endParaRPr lang="en-US" sz="1300">
              <a:latin typeface="Calibri" pitchFamily="-72" charset="0"/>
            </a:endParaRPr>
          </a:p>
        </p:txBody>
      </p:sp>
      <p:sp>
        <p:nvSpPr>
          <p:cNvPr id="29701" name="Oval 8"/>
          <p:cNvSpPr>
            <a:spLocks/>
          </p:cNvSpPr>
          <p:nvPr/>
        </p:nvSpPr>
        <p:spPr bwMode="auto">
          <a:xfrm>
            <a:off x="7813675" y="5367338"/>
            <a:ext cx="892175" cy="89217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pitchFamily="-72" charset="0"/>
            </a:endParaRPr>
          </a:p>
        </p:txBody>
      </p:sp>
      <p:sp>
        <p:nvSpPr>
          <p:cNvPr id="29702" name="Line 9"/>
          <p:cNvSpPr>
            <a:spLocks noChangeShapeType="1"/>
          </p:cNvSpPr>
          <p:nvPr/>
        </p:nvSpPr>
        <p:spPr bwMode="auto">
          <a:xfrm rot="10800000">
            <a:off x="2439988" y="1190625"/>
            <a:ext cx="1489075" cy="2000250"/>
          </a:xfrm>
          <a:prstGeom prst="line">
            <a:avLst/>
          </a:prstGeom>
          <a:noFill/>
          <a:ln w="57150">
            <a:solidFill>
              <a:srgbClr val="800000"/>
            </a:solidFill>
            <a:miter lim="800000"/>
            <a:headEnd type="stealth" w="med" len="med"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3" name="Line 10"/>
          <p:cNvSpPr>
            <a:spLocks noChangeShapeType="1"/>
          </p:cNvSpPr>
          <p:nvPr/>
        </p:nvSpPr>
        <p:spPr bwMode="auto">
          <a:xfrm rot="10800000" flipH="1">
            <a:off x="5797550" y="1225550"/>
            <a:ext cx="1465263" cy="2311400"/>
          </a:xfrm>
          <a:prstGeom prst="line">
            <a:avLst/>
          </a:prstGeom>
          <a:noFill/>
          <a:ln w="57150">
            <a:solidFill>
              <a:srgbClr val="800000"/>
            </a:solidFill>
            <a:miter lim="800000"/>
            <a:headEnd type="stealth" w="med" len="med"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704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363" y="441325"/>
            <a:ext cx="3983037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5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26038" y="487363"/>
            <a:ext cx="35623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6" name="Picture 1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5475" y="6053138"/>
            <a:ext cx="2052638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7" name="Picture 1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71813" y="6094413"/>
            <a:ext cx="2054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Espace réservé du contenu 2"/>
          <p:cNvSpPr>
            <a:spLocks noGrp="1"/>
          </p:cNvSpPr>
          <p:nvPr>
            <p:ph idx="1"/>
          </p:nvPr>
        </p:nvSpPr>
        <p:spPr>
          <a:xfrm>
            <a:off x="457200" y="1209675"/>
            <a:ext cx="8229600" cy="4525963"/>
          </a:xfrm>
        </p:spPr>
        <p:txBody>
          <a:bodyPr/>
          <a:lstStyle/>
          <a:p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Use an ECM type algorithm </a:t>
            </a:r>
          </a:p>
          <a:p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E-step: Missing data are the cluster memberships and the weights of the normal distribution. Explicite formulation for the E-step </a:t>
            </a:r>
          </a:p>
          <a:p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Mstep: No closed form estimates, so split into two M steps </a:t>
            </a:r>
          </a:p>
          <a:p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Parameter</a:t>
            </a:r>
            <a:r>
              <a:rPr lang="fr-FR" b="1" dirty="0" smtClean="0">
                <a:ea typeface="+mj-ea"/>
                <a:cs typeface="+mj-cs"/>
              </a:rPr>
              <a:t> estimation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Line 1"/>
          <p:cNvSpPr>
            <a:spLocks noChangeShapeType="1"/>
          </p:cNvSpPr>
          <p:nvPr/>
        </p:nvSpPr>
        <p:spPr bwMode="auto">
          <a:xfrm rot="10800000" flipH="1">
            <a:off x="473075" y="482600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" name="Rectangle 2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Prior distributions</a:t>
            </a:r>
          </a:p>
        </p:txBody>
      </p:sp>
      <p:sp>
        <p:nvSpPr>
          <p:cNvPr id="32771" name="Text Box 6"/>
          <p:cNvSpPr txBox="1">
            <a:spLocks noChangeArrowheads="1"/>
          </p:cNvSpPr>
          <p:nvPr/>
        </p:nvSpPr>
        <p:spPr bwMode="auto">
          <a:xfrm>
            <a:off x="8393113" y="65182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pPr algn="ctr"/>
            <a:fld id="{58205E63-4584-4CA2-8176-E8015DBB59C3}" type="slidenum">
              <a:rPr lang="en-US" sz="1300">
                <a:latin typeface="Calibri" pitchFamily="-72" charset="0"/>
              </a:rPr>
              <a:pPr algn="ctr"/>
              <a:t>17</a:t>
            </a:fld>
            <a:endParaRPr lang="en-US" sz="1300">
              <a:latin typeface="Calibri" pitchFamily="-72" charset="0"/>
            </a:endParaRPr>
          </a:p>
        </p:txBody>
      </p:sp>
      <p:sp>
        <p:nvSpPr>
          <p:cNvPr id="32772" name="Rectangle 10"/>
          <p:cNvSpPr>
            <a:spLocks/>
          </p:cNvSpPr>
          <p:nvPr/>
        </p:nvSpPr>
        <p:spPr bwMode="auto">
          <a:xfrm>
            <a:off x="496888" y="936625"/>
            <a:ext cx="81470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  <a:spAutoFit/>
          </a:bodyPr>
          <a:lstStyle/>
          <a:p>
            <a:pPr marL="401638" indent="-401638"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Use Normal Inverse Gamma conjugate prior for computational </a:t>
            </a:r>
            <a:r>
              <a:rPr lang="en-US">
                <a:latin typeface="Calibri" pitchFamily="-72" charset="0"/>
              </a:rPr>
              <a:t>convenience</a:t>
            </a:r>
          </a:p>
        </p:txBody>
      </p:sp>
      <p:sp>
        <p:nvSpPr>
          <p:cNvPr id="32773" name="Rectangle 11"/>
          <p:cNvSpPr>
            <a:spLocks/>
          </p:cNvSpPr>
          <p:nvPr/>
        </p:nvSpPr>
        <p:spPr bwMode="auto">
          <a:xfrm>
            <a:off x="500063" y="4071938"/>
            <a:ext cx="8208962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401638" indent="-401638"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Hyper-parameters are chosen to match our prior knowledge (eg. DNA fragment length 80-300 bps)</a:t>
            </a:r>
          </a:p>
        </p:txBody>
      </p:sp>
      <p:pic>
        <p:nvPicPr>
          <p:cNvPr id="32774" name="Picture 1" descr="screenshot_0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6638" y="2036763"/>
            <a:ext cx="62674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/>
          </p:cNvSpPr>
          <p:nvPr/>
        </p:nvSpPr>
        <p:spPr bwMode="auto">
          <a:xfrm>
            <a:off x="231775" y="642938"/>
            <a:ext cx="8680450" cy="605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Genome is made of a short alphabet (A,G,C,T), hence sequence repeats can occur! So many short reads are discarded due to no uniquely aligned positions.</a:t>
            </a:r>
          </a:p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The amount of missing reads is unknown in each unmappable region.</a:t>
            </a:r>
          </a:p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Boundaries of unmappable regions are known -- (the  0/1 mappability profile obtained by exhaustive enumeration)</a:t>
            </a:r>
          </a:p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800">
                <a:latin typeface="Calibri" pitchFamily="-72" charset="0"/>
              </a:rPr>
              <a:t>Use an idea of McLachlan and Jones (1998) for grouped and truncated data -- introducing latent variables: </a:t>
            </a:r>
          </a:p>
          <a:p>
            <a:pPr marL="722313" lvl="1" indent="-401638">
              <a:lnSpc>
                <a:spcPct val="80000"/>
              </a:lnSpc>
              <a:buFont typeface="Arial" pitchFamily="-72" charset="0"/>
              <a:buChar char="•"/>
            </a:pPr>
            <a:r>
              <a:rPr lang="en-US" sz="2500">
                <a:latin typeface="Calibri" pitchFamily="-72" charset="0"/>
              </a:rPr>
              <a:t>amount of missing reads (negative multinomial) </a:t>
            </a:r>
          </a:p>
          <a:p>
            <a:pPr marL="722313" lvl="1" indent="-401638">
              <a:lnSpc>
                <a:spcPct val="80000"/>
              </a:lnSpc>
              <a:buFont typeface="Arial" pitchFamily="-72" charset="0"/>
              <a:buChar char="•"/>
            </a:pPr>
            <a:r>
              <a:rPr lang="en-US" sz="2500">
                <a:latin typeface="Calibri" pitchFamily="-72" charset="0"/>
              </a:rPr>
              <a:t>positions of missing reads (same dist’n as observed reads)</a:t>
            </a:r>
          </a:p>
          <a:p>
            <a:pPr marL="401638" indent="-401638">
              <a:lnSpc>
                <a:spcPct val="80000"/>
              </a:lnSpc>
              <a:buFont typeface="Wingdings" pitchFamily="-72" charset="2"/>
              <a:buChar char="§"/>
            </a:pPr>
            <a:r>
              <a:rPr lang="en-US" sz="2500">
                <a:latin typeface="Calibri" pitchFamily="-72" charset="0"/>
              </a:rPr>
              <a:t>We use EM algorithm for fitting hierarchical mixture models incorporating these latent variables </a:t>
            </a:r>
          </a:p>
        </p:txBody>
      </p:sp>
      <p:sp>
        <p:nvSpPr>
          <p:cNvPr id="33794" name="Line 2"/>
          <p:cNvSpPr>
            <a:spLocks noChangeShapeType="1"/>
          </p:cNvSpPr>
          <p:nvPr/>
        </p:nvSpPr>
        <p:spPr bwMode="auto">
          <a:xfrm rot="10800000" flipH="1">
            <a:off x="473075" y="587375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5" name="Rectangle 3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The missing reads</a:t>
            </a:r>
          </a:p>
        </p:txBody>
      </p:sp>
      <p:sp>
        <p:nvSpPr>
          <p:cNvPr id="33796" name="Text Box 7"/>
          <p:cNvSpPr txBox="1">
            <a:spLocks noChangeArrowheads="1"/>
          </p:cNvSpPr>
          <p:nvPr/>
        </p:nvSpPr>
        <p:spPr bwMode="auto">
          <a:xfrm>
            <a:off x="8393113" y="65182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pPr algn="ctr"/>
            <a:fld id="{07D9A66C-0765-4634-A98C-53FCD2694B62}" type="slidenum">
              <a:rPr lang="en-US" sz="1300">
                <a:latin typeface="Calibri" pitchFamily="-72" charset="0"/>
              </a:rPr>
              <a:pPr algn="ctr"/>
              <a:t>18</a:t>
            </a:fld>
            <a:endParaRPr lang="en-US" sz="1300">
              <a:latin typeface="Calibri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Espace réservé du contenu 2"/>
          <p:cNvSpPr>
            <a:spLocks noGrp="1"/>
          </p:cNvSpPr>
          <p:nvPr>
            <p:ph idx="1"/>
          </p:nvPr>
        </p:nvSpPr>
        <p:spPr>
          <a:xfrm>
            <a:off x="457200" y="1179513"/>
            <a:ext cx="8229600" cy="4525962"/>
          </a:xfrm>
        </p:spPr>
        <p:txBody>
          <a:bodyPr/>
          <a:lstStyle/>
          <a:p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Compute an enrichment score to rank and identify an interesting list of binding events. </a:t>
            </a:r>
          </a:p>
          <a:p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The enrichment score is defined as the ratio (IP/ Control) of the observed F/R reads falling in the 90% contours of the F/R distributions. </a:t>
            </a:r>
          </a:p>
          <a:p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 sz="28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By swapping the IP/Control samples, we can get an estimate of the number of false positives for a given threshold, and thus compute an estimate of the FDR </a:t>
            </a:r>
          </a:p>
          <a:p>
            <a:endParaRPr lang="fr-FR" sz="28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Scoring</a:t>
            </a:r>
            <a:r>
              <a:rPr lang="fr-FR" b="1" dirty="0" smtClean="0"/>
              <a:t> </a:t>
            </a:r>
            <a:r>
              <a:rPr lang="fr-FR" b="1" dirty="0" err="1" smtClean="0"/>
              <a:t>binding</a:t>
            </a:r>
            <a:r>
              <a:rPr lang="fr-FR" b="1" dirty="0" smtClean="0"/>
              <a:t> </a:t>
            </a:r>
            <a:r>
              <a:rPr lang="fr-FR" b="1" dirty="0" err="1" smtClean="0"/>
              <a:t>events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Outline</a:t>
            </a:r>
            <a:endParaRPr lang="fr-FR" b="1" dirty="0">
              <a:ea typeface="+mj-ea"/>
              <a:cs typeface="+mj-cs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6713" y="1109663"/>
            <a:ext cx="8653462" cy="4525962"/>
          </a:xfrm>
        </p:spPr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High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throughput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sequencing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ChIP-Seq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A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probabilistic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approach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the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analysis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ChIP</a:t>
            </a:r>
            <a:r>
              <a:rPr lang="fr-FR" dirty="0">
                <a:latin typeface="Times New Roman"/>
                <a:ea typeface="+mn-ea"/>
                <a:cs typeface="Times New Roman"/>
              </a:rPr>
              <a:t>-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Seq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Example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on real data 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comparison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other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approaches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Nucleosome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positioning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ea typeface="+mn-ea"/>
              <a:cs typeface="+mn-cs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50" y="1200150"/>
            <a:ext cx="8229600" cy="4525963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>
                <a:latin typeface="Times New Roman"/>
                <a:ea typeface="+mn-ea"/>
                <a:cs typeface="Times New Roman"/>
              </a:rPr>
              <a:t>FOXA1 data in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human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MCF7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human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cells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(Zhang et 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al., 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2008)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.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>
                <a:latin typeface="Times New Roman"/>
                <a:ea typeface="+mn-ea"/>
                <a:cs typeface="Times New Roman"/>
              </a:rPr>
              <a:t>3,909,507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treatment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and 5,233,322 input DNA control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 smtClean="0">
                <a:latin typeface="Times New Roman"/>
                <a:ea typeface="+mn-ea"/>
                <a:cs typeface="Times New Roman"/>
              </a:rPr>
              <a:t>ER data 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data in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human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MCF7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human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err="1">
                <a:latin typeface="Times New Roman"/>
                <a:ea typeface="+mn-ea"/>
                <a:cs typeface="Times New Roman"/>
              </a:rPr>
              <a:t>cells</a:t>
            </a:r>
            <a:r>
              <a:rPr lang="fr-FR" sz="2800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(Hu et al.,2010)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sz="2800" dirty="0" smtClean="0">
                <a:latin typeface="Times New Roman"/>
                <a:ea typeface="+mn-ea"/>
                <a:cs typeface="Times New Roman"/>
              </a:rPr>
              <a:t>Use: PICS, </a:t>
            </a:r>
            <a:r>
              <a:rPr lang="fr-FR" sz="2800" dirty="0" err="1" smtClean="0">
                <a:latin typeface="Times New Roman"/>
                <a:ea typeface="+mn-ea"/>
                <a:cs typeface="Times New Roman"/>
              </a:rPr>
              <a:t>rGADEM</a:t>
            </a:r>
            <a:r>
              <a:rPr lang="fr-FR" sz="2800" dirty="0" smtClean="0">
                <a:latin typeface="Times New Roman"/>
                <a:ea typeface="+mn-ea"/>
                <a:cs typeface="Times New Roman"/>
              </a:rPr>
              <a:t> and </a:t>
            </a:r>
            <a:r>
              <a:rPr lang="fr-FR" sz="2800" dirty="0" err="1" smtClean="0">
                <a:latin typeface="Times New Roman"/>
                <a:ea typeface="+mn-ea"/>
                <a:cs typeface="Times New Roman"/>
              </a:rPr>
              <a:t>MoTiV</a:t>
            </a:r>
            <a:endParaRPr lang="fr-FR" sz="2800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sz="2800" dirty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sz="2800" dirty="0">
              <a:latin typeface="Times New Roman"/>
              <a:ea typeface="+mn-ea"/>
              <a:cs typeface="Times New Roman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Application to ER and FOXA1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036" name="Rectangle 1"/>
          <p:cNvSpPr>
            <a:spLocks noChangeArrowheads="1"/>
          </p:cNvSpPr>
          <p:nvPr/>
        </p:nvSpPr>
        <p:spPr bwMode="auto">
          <a:xfrm>
            <a:off x="3765550" y="3244850"/>
            <a:ext cx="15970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72" charset="0"/>
              </a:rPr>
              <a:t>HTC Droid DNA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0775"/>
            <a:ext cx="8229600" cy="4525963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Packages: 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2"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ShortRead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: to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read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data</a:t>
            </a:r>
          </a:p>
          <a:p>
            <a:pPr lvl="2"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BSGenome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: to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access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genomic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information</a:t>
            </a:r>
          </a:p>
          <a:p>
            <a:pPr lvl="2"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PICS: to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identify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peak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list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2"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rGADEM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: de novo motif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discovery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lvl="2"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MotIV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: motifs identifications</a:t>
            </a:r>
          </a:p>
          <a:p>
            <a:pPr lvl="2"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Rtracklayer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: Visualisation: interface to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genome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browser</a:t>
            </a:r>
          </a:p>
          <a:p>
            <a:pPr lvl="2"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 smtClean="0">
                <a:latin typeface="Times New Roman"/>
                <a:ea typeface="+mn-ea"/>
                <a:cs typeface="Times New Roman"/>
              </a:rPr>
              <a:t>GenomeGraphs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: Visualisation</a:t>
            </a:r>
          </a:p>
          <a:p>
            <a:pPr lvl="2"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smtClean="0">
                <a:latin typeface="Times New Roman"/>
                <a:ea typeface="+mn-ea"/>
                <a:cs typeface="Times New Roman"/>
              </a:rPr>
              <a:t>PING: for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nucleosome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positioning</a:t>
            </a:r>
            <a:endParaRPr lang="fr-FR" dirty="0">
              <a:latin typeface="Times New Roman"/>
              <a:ea typeface="+mn-ea"/>
              <a:cs typeface="Times New Roman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Package </a:t>
            </a:r>
            <a:r>
              <a:rPr lang="fr-FR" b="1" dirty="0" err="1" smtClean="0"/>
              <a:t>ChipSeq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/>
              <a:t>Average</a:t>
            </a:r>
            <a:r>
              <a:rPr lang="fr-FR" b="1" dirty="0"/>
              <a:t> fragment </a:t>
            </a:r>
            <a:r>
              <a:rPr lang="fr-FR" b="1" dirty="0" err="1"/>
              <a:t>length</a:t>
            </a:r>
            <a:r>
              <a:rPr lang="fr-FR" b="1" dirty="0"/>
              <a:t> distribution 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6083" name="Image 6" descr="chipData-PICS-fragment-length-distribution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9288" y="-2043113"/>
            <a:ext cx="7810500" cy="8439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b="1" smtClean="0"/>
              <a:t>Visualizing candidate region</a:t>
            </a:r>
            <a:endParaRPr lang="en-US" b="1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7107" name="Image 5" descr="chipData-PICS-plots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3913" y="-3341688"/>
            <a:ext cx="7485062" cy="968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FDR</a:t>
            </a:r>
            <a:endParaRPr lang="fr-FR" b="1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8131" name="Image 6" descr="chipData-PICS-FDR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0313" y="-3055938"/>
            <a:ext cx="6999287" cy="9058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Vizualisation</a:t>
            </a:r>
            <a:r>
              <a:rPr lang="fr-FR" b="1" dirty="0" smtClean="0"/>
              <a:t>: </a:t>
            </a:r>
            <a:r>
              <a:rPr lang="fr-FR" b="1" dirty="0" err="1" smtClean="0"/>
              <a:t>GenomeGraphs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9155" name="Image 6" descr="chipData-Visualization-GenomeGraphs-cs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1900" y="-2911475"/>
            <a:ext cx="7169150" cy="927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Espace réservé du contenu 5" descr="Capture d’écran 2011-07-26 à 13.35.00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7209" r="-37209"/>
          <a:stretch>
            <a:fillRect/>
          </a:stretch>
        </p:blipFill>
        <p:spPr>
          <a:xfrm>
            <a:off x="423863" y="973138"/>
            <a:ext cx="8424862" cy="5681662"/>
          </a:xfr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Vizualisation</a:t>
            </a:r>
            <a:r>
              <a:rPr lang="fr-FR" b="1" dirty="0" smtClean="0"/>
              <a:t>: </a:t>
            </a:r>
            <a:r>
              <a:rPr lang="fr-FR" b="1" dirty="0" err="1" smtClean="0"/>
              <a:t>rtracklayer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27138"/>
            <a:ext cx="8229600" cy="45259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i="1" dirty="0">
                <a:latin typeface="Times New Roman"/>
                <a:ea typeface="+mn-ea"/>
                <a:cs typeface="Times New Roman"/>
              </a:rPr>
              <a:t>de novo </a:t>
            </a:r>
            <a:r>
              <a:rPr lang="fr-FR" dirty="0">
                <a:latin typeface="Times New Roman"/>
                <a:ea typeface="+mn-ea"/>
                <a:cs typeface="Times New Roman"/>
              </a:rPr>
              <a:t>motif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search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Decided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use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rGADEM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because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fast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can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used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process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10K+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sequences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(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binding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site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estimates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+/- 100bps)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Identified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motifs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were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then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fed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into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MotIV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analyzed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with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Jaspar 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ea typeface="+mn-ea"/>
              <a:cs typeface="+mn-cs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Validation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rGADEM</a:t>
            </a:r>
            <a:r>
              <a:rPr lang="fr-FR" b="1" dirty="0" smtClean="0"/>
              <a:t> + </a:t>
            </a:r>
            <a:r>
              <a:rPr lang="fr-FR" b="1" dirty="0" err="1" smtClean="0"/>
              <a:t>MoTiV</a:t>
            </a:r>
            <a:r>
              <a:rPr lang="fr-FR" b="1" dirty="0" smtClean="0"/>
              <a:t> </a:t>
            </a:r>
            <a:r>
              <a:rPr lang="fr-FR" b="1" dirty="0" err="1" smtClean="0"/>
              <a:t>results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2227" name="Image 5" descr="chipData-MotIV-cs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4275" y="-3829050"/>
            <a:ext cx="7959725" cy="1024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rGADEM</a:t>
            </a:r>
            <a:r>
              <a:rPr lang="fr-FR" b="1" dirty="0" smtClean="0"/>
              <a:t> + </a:t>
            </a:r>
            <a:r>
              <a:rPr lang="fr-FR" b="1" dirty="0" err="1" smtClean="0"/>
              <a:t>MoTiV</a:t>
            </a:r>
            <a:r>
              <a:rPr lang="fr-FR" b="1" dirty="0" smtClean="0"/>
              <a:t> </a:t>
            </a:r>
            <a:r>
              <a:rPr lang="fr-FR" b="1" dirty="0" err="1" smtClean="0"/>
              <a:t>results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3251" name="Image 5" descr="chipData-MotIV-cs2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4563" y="-2740025"/>
            <a:ext cx="7916862" cy="1024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0625"/>
            <a:ext cx="8229600" cy="5219700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Couple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ChIP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with</a:t>
            </a:r>
            <a:r>
              <a:rPr lang="fr-FR" dirty="0">
                <a:latin typeface="Times New Roman"/>
                <a:ea typeface="+mn-ea"/>
                <a:cs typeface="Times New Roman"/>
              </a:rPr>
              <a:t> HTS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A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typical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ChIP-Seq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experiment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generates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millions of short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Read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lengths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are in the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order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50-150bps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Because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chromatin</a:t>
            </a:r>
            <a:r>
              <a:rPr lang="fr-FR" dirty="0">
                <a:latin typeface="Times New Roman"/>
                <a:ea typeface="+mn-ea"/>
                <a:cs typeface="Times New Roman"/>
              </a:rPr>
              <a:t>,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antibodies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and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alignment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biases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, a control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sample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is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still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recommended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ea typeface="+mn-ea"/>
              <a:cs typeface="+mn-cs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ChIP-Seq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90650"/>
            <a:ext cx="8229600" cy="4525963"/>
          </a:xfrm>
        </p:spPr>
        <p:txBody>
          <a:bodyPr/>
          <a:lstStyle/>
          <a:p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ChIP is a powerful tool </a:t>
            </a:r>
          </a:p>
          <a:p>
            <a:pPr lvl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Transcription factors</a:t>
            </a:r>
          </a:p>
          <a:p>
            <a:pPr lvl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Epigenetics/Epigenomics </a:t>
            </a:r>
          </a:p>
          <a:p>
            <a:pPr lvl="1"/>
            <a:endParaRPr lang="fr-FR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Statistics/Bioinformatics challenges </a:t>
            </a:r>
          </a:p>
          <a:p>
            <a:pPr lvl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Alignment, detecting binding events, etc</a:t>
            </a:r>
          </a:p>
          <a:p>
            <a:pPr lvl="1"/>
            <a:r>
              <a:rPr lang="fr-FR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Still many challenges with ChIP-Seq 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smtClean="0"/>
              <a:t>Conclusions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6088" y="2465388"/>
            <a:ext cx="5946775" cy="409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463" y="857250"/>
            <a:ext cx="8840787" cy="5518150"/>
          </a:xfrm>
        </p:spPr>
        <p:txBody>
          <a:bodyPr/>
          <a:lstStyle/>
          <a:p>
            <a:r>
              <a:rPr lang="en-US" sz="2500"/>
              <a:t>The nucleosome core particle (shown in the figure) consists of about 146 bps of DNA wrapped around the histone octamer. (H2A, H2B, H3, and H4)*2 </a:t>
            </a:r>
          </a:p>
          <a:p>
            <a:r>
              <a:rPr lang="en-US" sz="2500"/>
              <a:t>Adjacent nucleosomes are joined by 10-80 bp of ‘linker’ DNA.</a:t>
            </a:r>
          </a:p>
        </p:txBody>
      </p:sp>
      <p:sp>
        <p:nvSpPr>
          <p:cNvPr id="36867" name="Line 1"/>
          <p:cNvSpPr>
            <a:spLocks noChangeShapeType="1"/>
          </p:cNvSpPr>
          <p:nvPr/>
        </p:nvSpPr>
        <p:spPr bwMode="auto">
          <a:xfrm rot="10800000" flipH="1">
            <a:off x="473075" y="461963"/>
            <a:ext cx="8224838" cy="3175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Rectangle 2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The biology – nucleosomes (1)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775" y="857250"/>
            <a:ext cx="8466138" cy="55181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>
                <a:ea typeface="+mn-ea"/>
                <a:cs typeface="+mn-cs"/>
              </a:rPr>
              <a:t>DNA wrapped around nucleosomes is less accessible to DNA binding proteins. Hence nucleosomes can regulate processes that require access to DNA (e.g. DNA replication/transcription).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>
                <a:ea typeface="+mn-ea"/>
                <a:cs typeface="+mn-cs"/>
              </a:rPr>
              <a:t>Many gene regulatory proteins interact with nucleosomes, such as modifying amino acids on N-terminal histone tails.</a:t>
            </a:r>
          </a:p>
          <a:p>
            <a:pPr marL="625056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>
                <a:ea typeface="+mn-ea"/>
                <a:cs typeface="+mn-cs"/>
              </a:rPr>
              <a:t>So genome-wide profiling nucleosome positions is important in understanding how transcriptional machinery functions in vivo.</a:t>
            </a:r>
            <a:endParaRPr lang="en-US" sz="2800" b="1" dirty="0">
              <a:ea typeface="Heiti SC Medium" charset="0"/>
              <a:cs typeface="Heiti SC Medium" charset="0"/>
            </a:endParaRPr>
          </a:p>
        </p:txBody>
      </p:sp>
      <p:sp>
        <p:nvSpPr>
          <p:cNvPr id="38914" name="Line 1"/>
          <p:cNvSpPr>
            <a:spLocks noChangeShapeType="1"/>
          </p:cNvSpPr>
          <p:nvPr/>
        </p:nvSpPr>
        <p:spPr bwMode="auto">
          <a:xfrm rot="10800000" flipH="1">
            <a:off x="473075" y="461963"/>
            <a:ext cx="8224838" cy="3175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5" name="Rectangle 2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The biology – nucleosomes (2)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775" y="534988"/>
            <a:ext cx="8786813" cy="6376987"/>
          </a:xfrm>
        </p:spPr>
        <p:txBody>
          <a:bodyPr/>
          <a:lstStyle/>
          <a:p>
            <a:pPr>
              <a:buFont typeface="Wingdings" pitchFamily="-72" charset="2"/>
              <a:buChar char="§"/>
            </a:pPr>
            <a:r>
              <a:rPr lang="en-US" sz="2800"/>
              <a:t>We developed a new method, PING, for nucleosome positioning from sequencing data.</a:t>
            </a:r>
          </a:p>
          <a:p>
            <a:pPr>
              <a:buFont typeface="Wingdings" pitchFamily="-72" charset="2"/>
              <a:buChar char="§"/>
            </a:pPr>
            <a:r>
              <a:rPr lang="en-US" sz="2800"/>
              <a:t>PING is developed based on PICS framework, hence inherits all PICS features discussed above.</a:t>
            </a:r>
          </a:p>
          <a:p>
            <a:pPr>
              <a:buFont typeface="Wingdings" pitchFamily="-72" charset="2"/>
              <a:buChar char="§"/>
            </a:pPr>
            <a:r>
              <a:rPr lang="en-US" sz="2800"/>
              <a:t>PING is </a:t>
            </a:r>
            <a:r>
              <a:rPr lang="en-US" sz="2800" smtClean="0"/>
              <a:t>different from PICS in:</a:t>
            </a:r>
            <a:endParaRPr lang="en-US" sz="2800"/>
          </a:p>
          <a:p>
            <a:pPr lvl="1"/>
            <a:r>
              <a:rPr lang="en-US" sz="2500"/>
              <a:t>Address spatial relations of nucleosomes (</a:t>
            </a:r>
            <a:r>
              <a:rPr lang="en-US" sz="2500">
                <a:solidFill>
                  <a:srgbClr val="800000"/>
                </a:solidFill>
              </a:rPr>
              <a:t>Gaussian Markov Random Field (GMRF) prior on nucleosome locations</a:t>
            </a:r>
            <a:r>
              <a:rPr lang="en-US" sz="2500"/>
              <a:t>) </a:t>
            </a:r>
          </a:p>
          <a:p>
            <a:pPr lvl="1"/>
            <a:r>
              <a:rPr lang="en-US" sz="2500" smtClean="0"/>
              <a:t>Other </a:t>
            </a:r>
            <a:r>
              <a:rPr lang="en-US" sz="2500"/>
              <a:t>details. (</a:t>
            </a:r>
            <a:r>
              <a:rPr lang="en-US" sz="2500">
                <a:solidFill>
                  <a:srgbClr val="800000"/>
                </a:solidFill>
              </a:rPr>
              <a:t>New segmentation, new model selection criteria, new tuning parameters, and additional post-process step</a:t>
            </a:r>
            <a:r>
              <a:rPr lang="en-US" sz="2500"/>
              <a:t>)</a:t>
            </a:r>
          </a:p>
          <a:p>
            <a:endParaRPr lang="en-US" sz="2500" b="1">
              <a:ea typeface="Heiti SC Medium" pitchFamily="-72" charset="-122"/>
              <a:cs typeface="Heiti SC Medium" pitchFamily="-72" charset="-122"/>
            </a:endParaRPr>
          </a:p>
        </p:txBody>
      </p:sp>
      <p:sp>
        <p:nvSpPr>
          <p:cNvPr id="40962" name="Line 1"/>
          <p:cNvSpPr>
            <a:spLocks noChangeShapeType="1"/>
          </p:cNvSpPr>
          <p:nvPr/>
        </p:nvSpPr>
        <p:spPr bwMode="auto">
          <a:xfrm rot="10800000" flipH="1">
            <a:off x="473075" y="533400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3" name="Rectangle 2"/>
          <p:cNvSpPr>
            <a:spLocks/>
          </p:cNvSpPr>
          <p:nvPr/>
        </p:nvSpPr>
        <p:spPr bwMode="auto">
          <a:xfrm>
            <a:off x="509588" y="-71438"/>
            <a:ext cx="8242300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PING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8" y="642938"/>
            <a:ext cx="8947150" cy="6054725"/>
          </a:xfrm>
        </p:spPr>
        <p:txBody>
          <a:bodyPr/>
          <a:lstStyle/>
          <a:p>
            <a:pPr>
              <a:buFont typeface="Wingdings" pitchFamily="-72" charset="2"/>
              <a:buChar char="§"/>
            </a:pPr>
            <a:r>
              <a:rPr lang="en-US" sz="2500"/>
              <a:t>PING handle data from large genome (e.g. mammal) in ~ 1hr.</a:t>
            </a:r>
          </a:p>
          <a:p>
            <a:pPr>
              <a:buFont typeface="Wingdings" pitchFamily="-72" charset="2"/>
              <a:buChar char="§"/>
            </a:pPr>
            <a:r>
              <a:rPr lang="en-US" sz="2500"/>
              <a:t>PING </a:t>
            </a:r>
            <a:r>
              <a:rPr lang="en-GB" sz="2500"/>
              <a:t>is robust to low read densities</a:t>
            </a:r>
            <a:r>
              <a:rPr lang="en-US" sz="2500"/>
              <a:t> (simulation comparisons shown later) </a:t>
            </a:r>
          </a:p>
          <a:p>
            <a:pPr>
              <a:buFont typeface="Wingdings" pitchFamily="-72" charset="2"/>
              <a:buChar char="§"/>
            </a:pPr>
            <a:r>
              <a:rPr lang="en-US" sz="2500"/>
              <a:t>PING handle both Sonication data and MNase data</a:t>
            </a:r>
          </a:p>
        </p:txBody>
      </p:sp>
      <p:sp>
        <p:nvSpPr>
          <p:cNvPr id="41986" name="Line 1"/>
          <p:cNvSpPr>
            <a:spLocks noChangeShapeType="1"/>
          </p:cNvSpPr>
          <p:nvPr/>
        </p:nvSpPr>
        <p:spPr bwMode="auto">
          <a:xfrm rot="10800000" flipH="1">
            <a:off x="473075" y="482600"/>
            <a:ext cx="8224838" cy="158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87" name="Rectangle 2"/>
          <p:cNvSpPr>
            <a:spLocks/>
          </p:cNvSpPr>
          <p:nvPr/>
        </p:nvSpPr>
        <p:spPr bwMode="auto">
          <a:xfrm>
            <a:off x="509588" y="-71438"/>
            <a:ext cx="8242300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PING features</a:t>
            </a:r>
          </a:p>
        </p:txBody>
      </p:sp>
      <p:pic>
        <p:nvPicPr>
          <p:cNvPr id="41988" name="Picture 5" descr="screenshot_07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160713"/>
            <a:ext cx="4402138" cy="350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8" descr="screenshot_08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1775" y="3214688"/>
            <a:ext cx="4340225" cy="351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0" name="TextBox 9"/>
          <p:cNvSpPr txBox="1">
            <a:spLocks noChangeArrowheads="1"/>
          </p:cNvSpPr>
          <p:nvPr/>
        </p:nvSpPr>
        <p:spPr bwMode="auto">
          <a:xfrm>
            <a:off x="1303338" y="2678113"/>
            <a:ext cx="2305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366FF"/>
                </a:solidFill>
                <a:latin typeface="Calibri" pitchFamily="-72" charset="0"/>
              </a:rPr>
              <a:t>MNase-seq</a:t>
            </a:r>
          </a:p>
        </p:txBody>
      </p:sp>
      <p:sp>
        <p:nvSpPr>
          <p:cNvPr id="41991" name="TextBox 10"/>
          <p:cNvSpPr txBox="1">
            <a:spLocks noChangeArrowheads="1"/>
          </p:cNvSpPr>
          <p:nvPr/>
        </p:nvSpPr>
        <p:spPr bwMode="auto">
          <a:xfrm>
            <a:off x="4894263" y="2732088"/>
            <a:ext cx="407193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366FF"/>
                </a:solidFill>
                <a:latin typeface="Calibri" pitchFamily="-72" charset="0"/>
              </a:rPr>
              <a:t>Sonicated ChIP-seq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Imag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42950"/>
            <a:ext cx="9144000" cy="57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79375" y="25400"/>
            <a:ext cx="8229600" cy="635000"/>
          </a:xfrm>
          <a:prstGeom prst="rect">
            <a:avLst/>
          </a:prstGeom>
          <a:ln>
            <a:noFill/>
          </a:ln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/>
              <a:t>ChIP-Seq</a:t>
            </a:r>
            <a:endParaRPr lang="fr-FR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3" name="Group 1"/>
          <p:cNvGrpSpPr>
            <a:grpSpLocks/>
          </p:cNvGrpSpPr>
          <p:nvPr/>
        </p:nvGrpSpPr>
        <p:grpSpPr bwMode="auto">
          <a:xfrm>
            <a:off x="1223963" y="1009650"/>
            <a:ext cx="3402012" cy="963613"/>
            <a:chOff x="0" y="0"/>
            <a:chExt cx="3048" cy="864"/>
          </a:xfrm>
        </p:grpSpPr>
        <p:pic>
          <p:nvPicPr>
            <p:cNvPr id="18465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136"/>
              <a:ext cx="1464" cy="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6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56" y="0"/>
              <a:ext cx="139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434" name="Group 4"/>
          <p:cNvGrpSpPr>
            <a:grpSpLocks/>
          </p:cNvGrpSpPr>
          <p:nvPr/>
        </p:nvGrpSpPr>
        <p:grpSpPr bwMode="auto">
          <a:xfrm>
            <a:off x="4625975" y="919163"/>
            <a:ext cx="3348038" cy="982662"/>
            <a:chOff x="0" y="0"/>
            <a:chExt cx="3000" cy="880"/>
          </a:xfrm>
        </p:grpSpPr>
        <p:pic>
          <p:nvPicPr>
            <p:cNvPr id="1846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200"/>
              <a:ext cx="1696" cy="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4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936" y="0"/>
              <a:ext cx="1056" cy="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3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1975" y="3054350"/>
            <a:ext cx="1071563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Line 8"/>
          <p:cNvSpPr>
            <a:spLocks noChangeShapeType="1"/>
          </p:cNvSpPr>
          <p:nvPr/>
        </p:nvSpPr>
        <p:spPr bwMode="auto">
          <a:xfrm rot="10800000" flipH="1">
            <a:off x="473075" y="461963"/>
            <a:ext cx="8224838" cy="3175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7" name="Rectangle 9"/>
          <p:cNvSpPr>
            <a:spLocks/>
          </p:cNvSpPr>
          <p:nvPr/>
        </p:nvSpPr>
        <p:spPr bwMode="auto">
          <a:xfrm>
            <a:off x="509588" y="-71438"/>
            <a:ext cx="7705725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200">
                <a:latin typeface="Calibri" pitchFamily="-72" charset="0"/>
              </a:rPr>
              <a:t>ChIP-Seq (Control sample)</a:t>
            </a:r>
          </a:p>
        </p:txBody>
      </p:sp>
      <p:sp>
        <p:nvSpPr>
          <p:cNvPr id="18438" name="Text Box 13"/>
          <p:cNvSpPr txBox="1">
            <a:spLocks noChangeArrowheads="1"/>
          </p:cNvSpPr>
          <p:nvPr/>
        </p:nvSpPr>
        <p:spPr bwMode="auto">
          <a:xfrm>
            <a:off x="8393113" y="6518275"/>
            <a:ext cx="241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</a:bodyPr>
          <a:lstStyle/>
          <a:p>
            <a:pPr algn="ctr"/>
            <a:fld id="{52EE2DED-F3DF-4C42-8395-F2029F48C607}" type="slidenum">
              <a:rPr lang="en-US" sz="1300">
                <a:latin typeface="Calibri" pitchFamily="-72" charset="0"/>
              </a:rPr>
              <a:pPr algn="ctr"/>
              <a:t>5</a:t>
            </a:fld>
            <a:endParaRPr lang="en-US" sz="1300">
              <a:latin typeface="Calibri" pitchFamily="-72" charset="0"/>
            </a:endParaRPr>
          </a:p>
        </p:txBody>
      </p:sp>
      <p:grpSp>
        <p:nvGrpSpPr>
          <p:cNvPr id="18439" name="Group 14"/>
          <p:cNvGrpSpPr>
            <a:grpSpLocks/>
          </p:cNvGrpSpPr>
          <p:nvPr/>
        </p:nvGrpSpPr>
        <p:grpSpPr bwMode="auto">
          <a:xfrm>
            <a:off x="4179888" y="4668838"/>
            <a:ext cx="3648075" cy="1414462"/>
            <a:chOff x="0" y="46"/>
            <a:chExt cx="3269" cy="1268"/>
          </a:xfrm>
        </p:grpSpPr>
        <p:sp>
          <p:nvSpPr>
            <p:cNvPr id="18453" name="Line 15"/>
            <p:cNvSpPr>
              <a:spLocks noChangeShapeType="1"/>
            </p:cNvSpPr>
            <p:nvPr/>
          </p:nvSpPr>
          <p:spPr bwMode="auto">
            <a:xfrm flipH="1">
              <a:off x="0" y="292"/>
              <a:ext cx="705" cy="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 type="stealth" w="med" len="med"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54" name="Rectangle 16"/>
            <p:cNvSpPr>
              <a:spLocks/>
            </p:cNvSpPr>
            <p:nvPr/>
          </p:nvSpPr>
          <p:spPr bwMode="auto">
            <a:xfrm>
              <a:off x="839" y="46"/>
              <a:ext cx="2229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249238" algn="l"/>
                  <a:tab pos="498475" algn="l"/>
                  <a:tab pos="749300" algn="l"/>
                  <a:tab pos="998538" algn="l"/>
                  <a:tab pos="1249363" algn="l"/>
                  <a:tab pos="1498600" algn="l"/>
                  <a:tab pos="1749425" algn="l"/>
                  <a:tab pos="1998663" algn="l"/>
                  <a:tab pos="2249488" algn="l"/>
                  <a:tab pos="2498725" algn="l"/>
                  <a:tab pos="2749550" algn="l"/>
                  <a:tab pos="2998788" algn="l"/>
                </a:tabLst>
              </a:pPr>
              <a:r>
                <a:rPr lang="en-US" sz="1500" b="1">
                  <a:latin typeface="Times" pitchFamily="-72" charset="0"/>
                  <a:ea typeface="Times" pitchFamily="-72" charset="0"/>
                  <a:cs typeface="Times" pitchFamily="-72" charset="0"/>
                  <a:sym typeface="Times" pitchFamily="-72" charset="0"/>
                </a:rPr>
                <a:t> millions of short reads (36 bp)</a:t>
              </a:r>
            </a:p>
          </p:txBody>
        </p:sp>
        <p:sp>
          <p:nvSpPr>
            <p:cNvPr id="18455" name="Line 17"/>
            <p:cNvSpPr>
              <a:spLocks noChangeShapeType="1"/>
            </p:cNvSpPr>
            <p:nvPr/>
          </p:nvSpPr>
          <p:spPr bwMode="auto">
            <a:xfrm rot="10800000" flipH="1">
              <a:off x="1524" y="787"/>
              <a:ext cx="1428" cy="0"/>
            </a:xfrm>
            <a:prstGeom prst="line">
              <a:avLst/>
            </a:prstGeom>
            <a:noFill/>
            <a:ln w="76200">
              <a:solidFill>
                <a:srgbClr val="838383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56" name="Line 18"/>
            <p:cNvSpPr>
              <a:spLocks noChangeShapeType="1"/>
            </p:cNvSpPr>
            <p:nvPr/>
          </p:nvSpPr>
          <p:spPr bwMode="auto">
            <a:xfrm rot="10800000">
              <a:off x="1514" y="795"/>
              <a:ext cx="359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miter lim="800000"/>
              <a:headEnd type="stealth" w="med" len="med"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57" name="Rectangle 19"/>
            <p:cNvSpPr>
              <a:spLocks/>
            </p:cNvSpPr>
            <p:nvPr/>
          </p:nvSpPr>
          <p:spPr bwMode="auto">
            <a:xfrm>
              <a:off x="1219" y="1094"/>
              <a:ext cx="2050" cy="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solidFill>
                    <a:srgbClr val="333333"/>
                  </a:solidFill>
                  <a:latin typeface="Calibri" pitchFamily="-72" charset="0"/>
                </a:rPr>
                <a:t>100-300 base pair fragment</a:t>
              </a:r>
            </a:p>
          </p:txBody>
        </p:sp>
        <p:sp>
          <p:nvSpPr>
            <p:cNvPr id="18458" name="Rectangle 20"/>
            <p:cNvSpPr>
              <a:spLocks/>
            </p:cNvSpPr>
            <p:nvPr/>
          </p:nvSpPr>
          <p:spPr bwMode="auto">
            <a:xfrm>
              <a:off x="1337" y="435"/>
              <a:ext cx="646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300">
                  <a:latin typeface="Calibri" pitchFamily="-72" charset="0"/>
                </a:rPr>
                <a:t>36 bp read</a:t>
              </a:r>
            </a:p>
          </p:txBody>
        </p:sp>
        <p:sp>
          <p:nvSpPr>
            <p:cNvPr id="18459" name="Line 21"/>
            <p:cNvSpPr>
              <a:spLocks noChangeShapeType="1"/>
            </p:cNvSpPr>
            <p:nvPr/>
          </p:nvSpPr>
          <p:spPr bwMode="auto">
            <a:xfrm rot="10800000">
              <a:off x="1366" y="606"/>
              <a:ext cx="144" cy="16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60" name="Line 22"/>
            <p:cNvSpPr>
              <a:spLocks noChangeShapeType="1"/>
            </p:cNvSpPr>
            <p:nvPr/>
          </p:nvSpPr>
          <p:spPr bwMode="auto">
            <a:xfrm rot="10800000" flipH="1">
              <a:off x="1854" y="577"/>
              <a:ext cx="150" cy="2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61" name="Line 23"/>
            <p:cNvSpPr>
              <a:spLocks noChangeShapeType="1"/>
            </p:cNvSpPr>
            <p:nvPr/>
          </p:nvSpPr>
          <p:spPr bwMode="auto">
            <a:xfrm rot="10800000">
              <a:off x="2934" y="846"/>
              <a:ext cx="237" cy="286"/>
            </a:xfrm>
            <a:prstGeom prst="line">
              <a:avLst/>
            </a:prstGeom>
            <a:noFill/>
            <a:ln w="38100">
              <a:solidFill>
                <a:srgbClr val="343434"/>
              </a:solidFill>
              <a:prstDash val="sysDot"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62" name="Line 24"/>
            <p:cNvSpPr>
              <a:spLocks noChangeShapeType="1"/>
            </p:cNvSpPr>
            <p:nvPr/>
          </p:nvSpPr>
          <p:spPr bwMode="auto">
            <a:xfrm rot="10800000" flipH="1">
              <a:off x="1261" y="878"/>
              <a:ext cx="245" cy="245"/>
            </a:xfrm>
            <a:prstGeom prst="line">
              <a:avLst/>
            </a:prstGeom>
            <a:noFill/>
            <a:ln w="38100">
              <a:solidFill>
                <a:srgbClr val="343434"/>
              </a:solidFill>
              <a:prstDash val="sysDot"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440" name="Group 25"/>
          <p:cNvGrpSpPr>
            <a:grpSpLocks/>
          </p:cNvGrpSpPr>
          <p:nvPr/>
        </p:nvGrpSpPr>
        <p:grpSpPr bwMode="auto">
          <a:xfrm>
            <a:off x="71438" y="4170363"/>
            <a:ext cx="3911600" cy="1914525"/>
            <a:chOff x="0" y="0"/>
            <a:chExt cx="3503" cy="1715"/>
          </a:xfrm>
        </p:grpSpPr>
        <p:sp>
          <p:nvSpPr>
            <p:cNvPr id="18446" name="Rectangle 26"/>
            <p:cNvSpPr>
              <a:spLocks/>
            </p:cNvSpPr>
            <p:nvPr/>
          </p:nvSpPr>
          <p:spPr bwMode="auto">
            <a:xfrm>
              <a:off x="0" y="1104"/>
              <a:ext cx="1776" cy="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latin typeface="Calibri" pitchFamily="-72" charset="0"/>
                </a:rPr>
                <a:t>Sequencing</a:t>
              </a:r>
            </a:p>
          </p:txBody>
        </p:sp>
        <p:grpSp>
          <p:nvGrpSpPr>
            <p:cNvPr id="18447" name="Group 27"/>
            <p:cNvGrpSpPr>
              <a:grpSpLocks/>
            </p:cNvGrpSpPr>
            <p:nvPr/>
          </p:nvGrpSpPr>
          <p:grpSpPr bwMode="auto">
            <a:xfrm>
              <a:off x="2095" y="144"/>
              <a:ext cx="1408" cy="1571"/>
              <a:chOff x="0" y="0"/>
              <a:chExt cx="1408" cy="1571"/>
            </a:xfrm>
          </p:grpSpPr>
          <p:pic>
            <p:nvPicPr>
              <p:cNvPr id="18451" name="Picture 28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0" y="0"/>
                <a:ext cx="1408" cy="1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452" name="Rectangle 29"/>
              <p:cNvSpPr>
                <a:spLocks/>
              </p:cNvSpPr>
              <p:nvPr/>
            </p:nvSpPr>
            <p:spPr bwMode="auto">
              <a:xfrm>
                <a:off x="163" y="1351"/>
                <a:ext cx="1074" cy="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pPr>
                  <a:tabLst>
                    <a:tab pos="249238" algn="l"/>
                    <a:tab pos="498475" algn="l"/>
                    <a:tab pos="749300" algn="l"/>
                    <a:tab pos="998538" algn="l"/>
                    <a:tab pos="1249363" algn="l"/>
                    <a:tab pos="1498600" algn="l"/>
                    <a:tab pos="1749425" algn="l"/>
                    <a:tab pos="1998663" algn="l"/>
                    <a:tab pos="2249488" algn="l"/>
                    <a:tab pos="2498725" algn="l"/>
                    <a:tab pos="2749550" algn="l"/>
                    <a:tab pos="2998788" algn="l"/>
                  </a:tabLst>
                </a:pPr>
                <a:r>
                  <a:rPr lang="en-US" sz="1300">
                    <a:latin typeface="Times" pitchFamily="-72" charset="0"/>
                    <a:ea typeface="Times" pitchFamily="-72" charset="0"/>
                    <a:cs typeface="Times" pitchFamily="-72" charset="0"/>
                    <a:sym typeface="Times" pitchFamily="-72" charset="0"/>
                  </a:rPr>
                  <a:t>Illumina 1G system</a:t>
                </a:r>
              </a:p>
            </p:txBody>
          </p:sp>
        </p:grpSp>
        <p:grpSp>
          <p:nvGrpSpPr>
            <p:cNvPr id="18448" name="Group 30"/>
            <p:cNvGrpSpPr>
              <a:grpSpLocks/>
            </p:cNvGrpSpPr>
            <p:nvPr/>
          </p:nvGrpSpPr>
          <p:grpSpPr bwMode="auto">
            <a:xfrm>
              <a:off x="695" y="0"/>
              <a:ext cx="1145" cy="1104"/>
              <a:chOff x="0" y="0"/>
              <a:chExt cx="1144" cy="1104"/>
            </a:xfrm>
          </p:grpSpPr>
          <p:sp>
            <p:nvSpPr>
              <p:cNvPr id="18449" name="Rectangle 31"/>
              <p:cNvSpPr>
                <a:spLocks/>
              </p:cNvSpPr>
              <p:nvPr/>
            </p:nvSpPr>
            <p:spPr bwMode="auto">
              <a:xfrm>
                <a:off x="240" y="136"/>
                <a:ext cx="904" cy="5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300">
                    <a:latin typeface="Calibri" pitchFamily="-72" charset="0"/>
                  </a:rPr>
                  <a:t>Gel size select 100-300 bp fragments</a:t>
                </a:r>
              </a:p>
            </p:txBody>
          </p:sp>
          <p:sp>
            <p:nvSpPr>
              <p:cNvPr id="18450" name="Line 32"/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0" cy="1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 type="stealth" w="med" len="med"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8441" name="Group 33"/>
          <p:cNvGrpSpPr>
            <a:grpSpLocks/>
          </p:cNvGrpSpPr>
          <p:nvPr/>
        </p:nvGrpSpPr>
        <p:grpSpPr bwMode="auto">
          <a:xfrm>
            <a:off x="438150" y="901700"/>
            <a:ext cx="830263" cy="1044575"/>
            <a:chOff x="0" y="0"/>
            <a:chExt cx="744" cy="936"/>
          </a:xfrm>
        </p:grpSpPr>
        <p:pic>
          <p:nvPicPr>
            <p:cNvPr id="18444" name="Picture 3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9" y="128"/>
              <a:ext cx="664" cy="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5" name="Rectangle 35"/>
            <p:cNvSpPr>
              <a:spLocks/>
            </p:cNvSpPr>
            <p:nvPr/>
          </p:nvSpPr>
          <p:spPr bwMode="auto">
            <a:xfrm>
              <a:off x="0" y="0"/>
              <a:ext cx="744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300">
                  <a:latin typeface="Calibri" pitchFamily="-72" charset="0"/>
                </a:rPr>
                <a:t>10</a:t>
              </a:r>
              <a:r>
                <a:rPr lang="en-US" sz="1300" baseline="32000">
                  <a:latin typeface="Calibri" pitchFamily="-72" charset="0"/>
                </a:rPr>
                <a:t>7</a:t>
              </a:r>
              <a:r>
                <a:rPr lang="en-US" sz="1300">
                  <a:latin typeface="Calibri" pitchFamily="-72" charset="0"/>
                </a:rPr>
                <a:t> cells</a:t>
              </a:r>
            </a:p>
          </p:txBody>
        </p:sp>
      </p:grpSp>
      <p:sp>
        <p:nvSpPr>
          <p:cNvPr id="18442" name="Line 36"/>
          <p:cNvSpPr>
            <a:spLocks noChangeShapeType="1"/>
          </p:cNvSpPr>
          <p:nvPr/>
        </p:nvSpPr>
        <p:spPr bwMode="auto">
          <a:xfrm rot="10800000" flipH="1">
            <a:off x="1768475" y="1893888"/>
            <a:ext cx="5195888" cy="15001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 type="triangle" w="med" len="med"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3" name="Rectangle 37"/>
          <p:cNvSpPr>
            <a:spLocks/>
          </p:cNvSpPr>
          <p:nvPr/>
        </p:nvSpPr>
        <p:spPr bwMode="auto">
          <a:xfrm rot="-955650">
            <a:off x="3451225" y="2320925"/>
            <a:ext cx="1554163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00">
                <a:latin typeface="Calibri" pitchFamily="-72" charset="0"/>
              </a:rPr>
              <a:t>Reverse cross link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30300"/>
            <a:ext cx="8229600" cy="4525963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The first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step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consists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of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aligning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raw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the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reference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 smtClean="0">
                <a:latin typeface="Times New Roman"/>
                <a:ea typeface="+mn-ea"/>
                <a:cs typeface="Times New Roman"/>
              </a:rPr>
              <a:t>genome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.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There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exists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numerous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“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aligners</a:t>
            </a:r>
            <a:r>
              <a:rPr lang="fr-FR" dirty="0">
                <a:latin typeface="Times New Roman"/>
                <a:ea typeface="+mn-ea"/>
                <a:cs typeface="Times New Roman"/>
              </a:rPr>
              <a:t>” 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or “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mappers</a:t>
            </a:r>
            <a:r>
              <a:rPr lang="fr-FR" dirty="0">
                <a:latin typeface="Times New Roman"/>
                <a:ea typeface="+mn-ea"/>
                <a:cs typeface="Times New Roman"/>
              </a:rPr>
              <a:t>”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Here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are a few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popular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ones</a:t>
            </a:r>
            <a:r>
              <a:rPr lang="fr-FR" dirty="0">
                <a:latin typeface="Times New Roman"/>
                <a:ea typeface="+mn-ea"/>
                <a:cs typeface="Times New Roman"/>
              </a:rPr>
              <a:t>: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Bowtie</a:t>
            </a:r>
            <a:r>
              <a:rPr lang="fr-FR" dirty="0">
                <a:latin typeface="Times New Roman"/>
                <a:ea typeface="+mn-ea"/>
                <a:cs typeface="Times New Roman"/>
              </a:rPr>
              <a:t>, ELAND, 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MAQ,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etc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 err="1">
                <a:latin typeface="Times New Roman"/>
                <a:ea typeface="+mn-ea"/>
                <a:cs typeface="Times New Roman"/>
              </a:rPr>
              <a:t>Aligning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raw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reads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can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take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from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several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hours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to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several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days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(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depends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on </a:t>
            </a:r>
            <a:r>
              <a:rPr lang="fr-FR" dirty="0" smtClean="0">
                <a:latin typeface="Times New Roman"/>
                <a:ea typeface="+mn-ea"/>
                <a:cs typeface="Times New Roman"/>
              </a:rPr>
              <a:t>data, software </a:t>
            </a:r>
            <a:r>
              <a:rPr lang="fr-FR" dirty="0">
                <a:latin typeface="Times New Roman"/>
                <a:ea typeface="+mn-ea"/>
                <a:cs typeface="Times New Roman"/>
              </a:rPr>
              <a:t>and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cpu</a:t>
            </a:r>
            <a:r>
              <a:rPr lang="fr-FR" dirty="0">
                <a:latin typeface="Times New Roman"/>
                <a:ea typeface="+mn-ea"/>
                <a:cs typeface="Times New Roman"/>
              </a:rPr>
              <a:t>) </a:t>
            </a:r>
            <a:endParaRPr lang="fr-FR" dirty="0" smtClean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fr-FR" dirty="0">
              <a:latin typeface="Times New Roman"/>
              <a:ea typeface="+mn-ea"/>
              <a:cs typeface="Times New Roman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fr-FR" dirty="0">
                <a:latin typeface="Times New Roman"/>
                <a:ea typeface="+mn-ea"/>
                <a:cs typeface="Times New Roman"/>
              </a:rPr>
              <a:t>Most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aligners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will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perform</a:t>
            </a:r>
            <a:r>
              <a:rPr lang="fr-FR" dirty="0">
                <a:latin typeface="Times New Roman"/>
                <a:ea typeface="+mn-ea"/>
                <a:cs typeface="Times New Roman"/>
              </a:rPr>
              <a:t> “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just</a:t>
            </a:r>
            <a:r>
              <a:rPr lang="fr-FR" dirty="0">
                <a:latin typeface="Times New Roman"/>
                <a:ea typeface="+mn-ea"/>
                <a:cs typeface="Times New Roman"/>
              </a:rPr>
              <a:t> fine” for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ChIP</a:t>
            </a:r>
            <a:r>
              <a:rPr lang="fr-FR" dirty="0">
                <a:latin typeface="Times New Roman"/>
                <a:ea typeface="+mn-ea"/>
                <a:cs typeface="Times New Roman"/>
              </a:rPr>
              <a:t>- </a:t>
            </a:r>
            <a:r>
              <a:rPr lang="fr-FR" dirty="0" err="1">
                <a:latin typeface="Times New Roman"/>
                <a:ea typeface="+mn-ea"/>
                <a:cs typeface="Times New Roman"/>
              </a:rPr>
              <a:t>Seq</a:t>
            </a:r>
            <a:r>
              <a:rPr lang="fr-FR" dirty="0">
                <a:latin typeface="Times New Roman"/>
                <a:ea typeface="+mn-ea"/>
                <a:cs typeface="Times New Roman"/>
              </a:rPr>
              <a:t> </a:t>
            </a: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Aligners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Espace réservé du contenu 2"/>
          <p:cNvSpPr>
            <a:spLocks noGrp="1"/>
          </p:cNvSpPr>
          <p:nvPr>
            <p:ph idx="1"/>
          </p:nvPr>
        </p:nvSpPr>
        <p:spPr>
          <a:xfrm>
            <a:off x="457200" y="1179513"/>
            <a:ext cx="8229600" cy="5321300"/>
          </a:xfrm>
        </p:spPr>
        <p:txBody>
          <a:bodyPr/>
          <a:lstStyle/>
          <a:p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Once reads have been aligned, we obtained a bed like file with </a:t>
            </a:r>
            <a:r>
              <a:rPr lang="fr-FR" sz="2400" i="1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chromosome, start, end </a:t>
            </a:r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and </a:t>
            </a:r>
            <a:r>
              <a:rPr lang="fr-FR" sz="2400" i="1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strand </a:t>
            </a:r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information for each sequence </a:t>
            </a:r>
          </a:p>
          <a:p>
            <a:endParaRPr lang="fr-FR" sz="24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Some reads cannot be uniquely aligned, and are typically discarded </a:t>
            </a:r>
          </a:p>
          <a:p>
            <a:endParaRPr lang="fr-FR" sz="24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R and Bioconductor provide basic sequence alignment capabilities and great input support (Biostrings, ShortReads) </a:t>
            </a:r>
          </a:p>
          <a:p>
            <a:endParaRPr lang="fr-FR" sz="24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r>
              <a:rPr lang="fr-FR" sz="24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ShortReads can read most aligner data formats </a:t>
            </a: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Aligned</a:t>
            </a:r>
            <a:r>
              <a:rPr lang="fr-FR" b="1" dirty="0" smtClean="0">
                <a:ea typeface="+mj-ea"/>
                <a:cs typeface="+mj-cs"/>
              </a:rPr>
              <a:t> </a:t>
            </a:r>
            <a:r>
              <a:rPr lang="fr-FR" b="1" dirty="0" err="1" smtClean="0">
                <a:ea typeface="+mj-ea"/>
                <a:cs typeface="+mj-cs"/>
              </a:rPr>
              <a:t>Reads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6713" y="695325"/>
            <a:ext cx="8350250" cy="34718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fr-FR" sz="22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Aligned read data are transformed into a form that reflects local densities of immunoprecipitated DNA fragments → Peaks</a:t>
            </a:r>
          </a:p>
          <a:p>
            <a:pPr>
              <a:lnSpc>
                <a:spcPct val="80000"/>
              </a:lnSpc>
            </a:pPr>
            <a:endParaRPr lang="fr-FR" sz="22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>
              <a:lnSpc>
                <a:spcPct val="80000"/>
              </a:lnSpc>
            </a:pPr>
            <a:r>
              <a:rPr lang="fr-FR" sz="22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Estimate locations where transcription factors were associated with DNA → Peak summit </a:t>
            </a:r>
          </a:p>
          <a:p>
            <a:pPr>
              <a:lnSpc>
                <a:spcPct val="80000"/>
              </a:lnSpc>
              <a:buFont typeface="Arial" pitchFamily="-72" charset="0"/>
              <a:buNone/>
            </a:pPr>
            <a:endParaRPr lang="fr-FR" sz="22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>
              <a:lnSpc>
                <a:spcPct val="80000"/>
              </a:lnSpc>
            </a:pPr>
            <a:r>
              <a:rPr lang="fr-FR" sz="22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Assign a score to each of these locations → Enrichment score </a:t>
            </a:r>
          </a:p>
          <a:p>
            <a:pPr>
              <a:lnSpc>
                <a:spcPct val="80000"/>
              </a:lnSpc>
            </a:pPr>
            <a:endParaRPr lang="fr-FR" sz="2200">
              <a:latin typeface="Times New Roman" pitchFamily="-72" charset="0"/>
              <a:ea typeface="Times New Roman" pitchFamily="-72" charset="0"/>
              <a:cs typeface="Times New Roman" pitchFamily="-72" charset="0"/>
            </a:endParaRPr>
          </a:p>
          <a:p>
            <a:pPr>
              <a:lnSpc>
                <a:spcPct val="80000"/>
              </a:lnSpc>
            </a:pPr>
            <a:r>
              <a:rPr lang="fr-FR" sz="2200">
                <a:latin typeface="Times New Roman" pitchFamily="-72" charset="0"/>
                <a:ea typeface="Times New Roman" pitchFamily="-72" charset="0"/>
                <a:cs typeface="Times New Roman" pitchFamily="-72" charset="0"/>
              </a:rPr>
              <a:t>Estimate a score threshold that leads to a desired false positive rate (or FDR) → thresholding </a:t>
            </a:r>
          </a:p>
          <a:p>
            <a:pPr>
              <a:lnSpc>
                <a:spcPct val="80000"/>
              </a:lnSpc>
            </a:pPr>
            <a:endParaRPr lang="fr-FR" sz="220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9375" y="25400"/>
            <a:ext cx="8229600" cy="6350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fr-FR" b="1" dirty="0" err="1" smtClean="0">
                <a:ea typeface="+mj-ea"/>
                <a:cs typeface="+mj-cs"/>
              </a:rPr>
              <a:t>Peak</a:t>
            </a:r>
            <a:r>
              <a:rPr lang="fr-FR" b="1" dirty="0" smtClean="0">
                <a:ea typeface="+mj-ea"/>
                <a:cs typeface="+mj-cs"/>
              </a:rPr>
              <a:t> </a:t>
            </a:r>
            <a:r>
              <a:rPr lang="fr-FR" b="1" dirty="0" err="1" smtClean="0">
                <a:ea typeface="+mj-ea"/>
                <a:cs typeface="+mj-cs"/>
              </a:rPr>
              <a:t>calling</a:t>
            </a:r>
            <a:endParaRPr lang="fr-FR" b="1" dirty="0">
              <a:ea typeface="+mj-ea"/>
              <a:cs typeface="+mj-cs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60338" y="660400"/>
            <a:ext cx="8069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508" name="Picture 6" descr="screenshot_07.jpg"/>
          <p:cNvPicPr>
            <a:picLocks noChangeAspect="1"/>
          </p:cNvPicPr>
          <p:nvPr/>
        </p:nvPicPr>
        <p:blipFill>
          <a:blip r:embed="rId2"/>
          <a:srcRect t="3157" b="32491"/>
          <a:stretch>
            <a:fillRect/>
          </a:stretch>
        </p:blipFill>
        <p:spPr bwMode="auto">
          <a:xfrm>
            <a:off x="727075" y="4465638"/>
            <a:ext cx="6983413" cy="191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Imag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6100" y="0"/>
            <a:ext cx="54943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1230</Words>
  <Application>Microsoft Macintosh PowerPoint</Application>
  <PresentationFormat>On-screen Show (4:3)</PresentationFormat>
  <Paragraphs>215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Calibri</vt:lpstr>
      <vt:lpstr>ＭＳ Ｐゴシック</vt:lpstr>
      <vt:lpstr>Arial</vt:lpstr>
      <vt:lpstr>Times New Roman</vt:lpstr>
      <vt:lpstr>Times</vt:lpstr>
      <vt:lpstr>Gill Sans</vt:lpstr>
      <vt:lpstr>Wingdings</vt:lpstr>
      <vt:lpstr>Heiti SC Medium</vt:lpstr>
      <vt:lpstr>Thème Office</vt:lpstr>
      <vt:lpstr>High-throughput chromatin  immunoprecipitation assays</vt:lpstr>
      <vt:lpstr>Outline</vt:lpstr>
      <vt:lpstr>ChIP-Seq</vt:lpstr>
      <vt:lpstr>PowerPoint Presentation</vt:lpstr>
      <vt:lpstr>PowerPoint Presentation</vt:lpstr>
      <vt:lpstr>Aligners</vt:lpstr>
      <vt:lpstr>Aligned Reads</vt:lpstr>
      <vt:lpstr>Peak calling</vt:lpstr>
      <vt:lpstr>PowerPoint Presentation</vt:lpstr>
      <vt:lpstr>Peak callers</vt:lpstr>
      <vt:lpstr>Our approach: PICS (Probabilistic Inference of ChIP-Seq data) </vt:lpstr>
      <vt:lpstr>PICS R package</vt:lpstr>
      <vt:lpstr>Preprocessing</vt:lpstr>
      <vt:lpstr>PowerPoint Presentation</vt:lpstr>
      <vt:lpstr>PowerPoint Presentation</vt:lpstr>
      <vt:lpstr>Parameter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High-throughput chromatin  immunoprecipitation assays</dc:title>
  <dc:creator>Arnaud Droit</dc:creator>
  <cp:lastModifiedBy>Sangsoon Woo</cp:lastModifiedBy>
  <cp:revision>35</cp:revision>
  <dcterms:created xsi:type="dcterms:W3CDTF">2011-07-26T14:14:30Z</dcterms:created>
  <dcterms:modified xsi:type="dcterms:W3CDTF">2013-06-27T23:26:23Z</dcterms:modified>
</cp:coreProperties>
</file>